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2" r:id="rId3"/>
    <p:sldId id="313" r:id="rId4"/>
    <p:sldId id="314" r:id="rId5"/>
    <p:sldId id="486" r:id="rId6"/>
    <p:sldId id="315" r:id="rId7"/>
    <p:sldId id="371" r:id="rId8"/>
    <p:sldId id="372" r:id="rId9"/>
    <p:sldId id="374" r:id="rId10"/>
    <p:sldId id="370" r:id="rId11"/>
    <p:sldId id="373" r:id="rId12"/>
    <p:sldId id="375" r:id="rId13"/>
    <p:sldId id="550" r:id="rId14"/>
    <p:sldId id="429" r:id="rId15"/>
    <p:sldId id="430" r:id="rId16"/>
    <p:sldId id="431" r:id="rId17"/>
    <p:sldId id="554" r:id="rId18"/>
    <p:sldId id="432" r:id="rId19"/>
    <p:sldId id="553" r:id="rId20"/>
    <p:sldId id="433" r:id="rId21"/>
    <p:sldId id="434" r:id="rId22"/>
    <p:sldId id="556" r:id="rId23"/>
    <p:sldId id="557" r:id="rId24"/>
    <p:sldId id="555" r:id="rId25"/>
    <p:sldId id="558" r:id="rId26"/>
    <p:sldId id="559" r:id="rId27"/>
    <p:sldId id="560" r:id="rId28"/>
    <p:sldId id="270" r:id="rId29"/>
    <p:sldId id="272" r:id="rId30"/>
    <p:sldId id="607" r:id="rId31"/>
    <p:sldId id="274" r:id="rId32"/>
    <p:sldId id="275" r:id="rId33"/>
    <p:sldId id="276" r:id="rId34"/>
    <p:sldId id="277" r:id="rId35"/>
    <p:sldId id="279" r:id="rId36"/>
    <p:sldId id="280" r:id="rId37"/>
    <p:sldId id="281" r:id="rId38"/>
    <p:sldId id="283" r:id="rId39"/>
    <p:sldId id="284" r:id="rId40"/>
    <p:sldId id="285" r:id="rId41"/>
    <p:sldId id="286" r:id="rId42"/>
    <p:sldId id="288" r:id="rId43"/>
    <p:sldId id="289" r:id="rId44"/>
    <p:sldId id="290" r:id="rId45"/>
    <p:sldId id="291" r:id="rId46"/>
    <p:sldId id="294" r:id="rId47"/>
    <p:sldId id="295" r:id="rId48"/>
    <p:sldId id="296" r:id="rId49"/>
    <p:sldId id="297" r:id="rId50"/>
    <p:sldId id="298" r:id="rId51"/>
    <p:sldId id="299" r:id="rId52"/>
    <p:sldId id="300" r:id="rId53"/>
    <p:sldId id="301" r:id="rId54"/>
    <p:sldId id="302" r:id="rId55"/>
    <p:sldId id="303" r:id="rId56"/>
    <p:sldId id="608" r:id="rId57"/>
    <p:sldId id="612" r:id="rId58"/>
    <p:sldId id="611" r:id="rId59"/>
    <p:sldId id="610" r:id="rId60"/>
    <p:sldId id="609" r:id="rId61"/>
    <p:sldId id="640" r:id="rId62"/>
    <p:sldId id="639" r:id="rId63"/>
    <p:sldId id="641" r:id="rId64"/>
    <p:sldId id="642" r:id="rId65"/>
    <p:sldId id="643" r:id="rId66"/>
    <p:sldId id="645" r:id="rId67"/>
    <p:sldId id="644" r:id="rId68"/>
    <p:sldId id="311" r:id="rId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876"/>
    <a:srgbClr val="C13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7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a:defRPr sz="4400" kern="1200">
          <a:solidFill>
            <a:schemeClr val="lt1"/>
          </a:solidFill>
        </a:defRPr>
      </a:lvl1pPr>
    </p:titleStyle>
    <p:bodyStyle>
      <a:lvl1pPr indent="-325120" algn="ctr">
        <a:defRPr sz="3200" kern="1200">
          <a:solidFill>
            <a:schemeClr val="tx1"/>
          </a:solidFill>
        </a:defRPr>
      </a:lvl1pPr>
    </p:bodyStyle>
    <p:otherStyle>
      <a:defPPr algn="ctr">
        <a:defRPr kern="1200">
          <a:solidFill>
            <a:schemeClr val="tx1"/>
          </a:solidFill>
        </a:defRPr>
      </a:def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3.jpe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6.jpeg"/><Relationship Id="rId1" Type="http://schemas.openxmlformats.org/officeDocument/2006/relationships/image" Target="../media/image85.jpe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4.jpeg"/><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2.jpeg"/><Relationship Id="rId1" Type="http://schemas.openxmlformats.org/officeDocument/2006/relationships/image" Target="../media/image10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3.png"/></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1.jpeg"/><Relationship Id="rId1"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3.jpeg"/><Relationship Id="rId1" Type="http://schemas.openxmlformats.org/officeDocument/2006/relationships/image" Target="../media/image112.jpe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0.jpeg"/><Relationship Id="rId1" Type="http://schemas.openxmlformats.org/officeDocument/2006/relationships/image" Target="../media/image119.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2.jpeg"/><Relationship Id="rId1" Type="http://schemas.openxmlformats.org/officeDocument/2006/relationships/image" Target="../media/image121.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4.jpeg"/><Relationship Id="rId1" Type="http://schemas.openxmlformats.org/officeDocument/2006/relationships/image" Target="../media/image123.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s 1"/>
          <p:cNvSpPr/>
          <p:nvPr/>
        </p:nvSpPr>
        <p:spPr>
          <a:xfrm>
            <a:off x="3516313" y="332105"/>
            <a:ext cx="2285365" cy="398780"/>
          </a:xfrm>
          <a:prstGeom prst="rect">
            <a:avLst/>
          </a:prstGeom>
          <a:noFill/>
          <a:ln>
            <a:noFill/>
          </a:ln>
        </p:spPr>
        <p:txBody>
          <a:bodyPr wrap="none" rtlCol="0" anchor="t">
            <a:spAutoFit/>
          </a:bodyPr>
          <a:p>
            <a:pPr algn="ctr"/>
            <a:r>
              <a:rPr lang="en-US" altLang="zh-CN" sz="2000" b="1">
                <a:solidFill>
                  <a:schemeClr val="tx1"/>
                </a:solidFill>
                <a:effectLst>
                  <a:outerShdw blurRad="38100" dist="25400" dir="5400000" algn="ctr" rotWithShape="0">
                    <a:srgbClr val="6E747A">
                      <a:alpha val="43000"/>
                    </a:srgbClr>
                  </a:outerShdw>
                </a:effectLst>
                <a:latin typeface="Palatino Linotype" panose="02040502050505030304" charset="0"/>
                <a:cs typeface="Palatino Linotype" panose="02040502050505030304" charset="0"/>
              </a:rPr>
              <a:t>NOVEMBER 2022</a:t>
            </a:r>
            <a:endParaRPr lang="en-US" altLang="zh-CN" sz="2000" b="1">
              <a:solidFill>
                <a:schemeClr val="tx1"/>
              </a:solidFill>
              <a:effectLst>
                <a:outerShdw blurRad="38100" dist="25400" dir="5400000" algn="ctr" rotWithShape="0">
                  <a:srgbClr val="6E747A">
                    <a:alpha val="43000"/>
                  </a:srgbClr>
                </a:outerShdw>
              </a:effectLst>
              <a:latin typeface="Palatino Linotype" panose="02040502050505030304" charset="0"/>
              <a:cs typeface="Palatino Linotype" panose="02040502050505030304" charset="0"/>
            </a:endParaRPr>
          </a:p>
        </p:txBody>
      </p:sp>
      <p:sp>
        <p:nvSpPr>
          <p:cNvPr id="3" name="Rectangles 2"/>
          <p:cNvSpPr/>
          <p:nvPr/>
        </p:nvSpPr>
        <p:spPr>
          <a:xfrm>
            <a:off x="2771458" y="718185"/>
            <a:ext cx="3902075" cy="706755"/>
          </a:xfrm>
          <a:prstGeom prst="rect">
            <a:avLst/>
          </a:prstGeom>
          <a:noFill/>
          <a:ln>
            <a:noFill/>
          </a:ln>
        </p:spPr>
        <p:txBody>
          <a:bodyPr wrap="none" rtlCol="0" anchor="t">
            <a:spAutoFit/>
            <a:scene3d>
              <a:camera prst="orthographicFront"/>
              <a:lightRig rig="threePt" dir="t"/>
            </a:scene3d>
          </a:bodyPr>
          <a:p>
            <a:pPr algn="ctr"/>
            <a:r>
              <a:rPr lang="en-US" altLang="zh-CN" sz="4000" b="1">
                <a:ln w="22225">
                  <a:solidFill>
                    <a:schemeClr val="accent2"/>
                  </a:solidFill>
                  <a:prstDash val="solid"/>
                </a:ln>
                <a:gradFill>
                  <a:gsLst>
                    <a:gs pos="0">
                      <a:srgbClr val="7B32B2"/>
                    </a:gs>
                    <a:gs pos="100000">
                      <a:srgbClr val="401A5D"/>
                    </a:gs>
                  </a:gsLst>
                  <a:lin scaled="0"/>
                </a:gradFill>
                <a:effectLst/>
              </a:rPr>
              <a:t>THE NEWSLETTER</a:t>
            </a:r>
            <a:endParaRPr lang="en-US" altLang="zh-CN" sz="4000" b="1">
              <a:ln w="22225">
                <a:solidFill>
                  <a:schemeClr val="accent2"/>
                </a:solidFill>
                <a:prstDash val="solid"/>
              </a:ln>
              <a:gradFill>
                <a:gsLst>
                  <a:gs pos="0">
                    <a:srgbClr val="7B32B2"/>
                  </a:gs>
                  <a:gs pos="100000">
                    <a:srgbClr val="401A5D"/>
                  </a:gs>
                </a:gsLst>
                <a:lin scaled="0"/>
              </a:gradFill>
              <a:effectLst/>
            </a:endParaRPr>
          </a:p>
        </p:txBody>
      </p:sp>
      <p:sp>
        <p:nvSpPr>
          <p:cNvPr id="4" name="Text Box 3"/>
          <p:cNvSpPr txBox="1"/>
          <p:nvPr/>
        </p:nvSpPr>
        <p:spPr>
          <a:xfrm>
            <a:off x="1809115" y="1268730"/>
            <a:ext cx="5827395" cy="368300"/>
          </a:xfrm>
          <a:prstGeom prst="rect">
            <a:avLst/>
          </a:prstGeom>
          <a:noFill/>
        </p:spPr>
        <p:txBody>
          <a:bodyPr wrap="none" rtlCol="0">
            <a:spAutoFit/>
          </a:bodyPr>
          <a:p>
            <a:r>
              <a:rPr lang="en-US" b="1"/>
              <a:t>THE MONTHLY NEWSLETTER OF SAN ACADEMY,TAMBARAM</a:t>
            </a:r>
            <a:endParaRPr lang="en-US" b="1"/>
          </a:p>
        </p:txBody>
      </p:sp>
      <p:cxnSp>
        <p:nvCxnSpPr>
          <p:cNvPr id="8" name="Straight Connector 7"/>
          <p:cNvCxnSpPr/>
          <p:nvPr/>
        </p:nvCxnSpPr>
        <p:spPr>
          <a:xfrm>
            <a:off x="1127125" y="1734820"/>
            <a:ext cx="7045325" cy="38100"/>
          </a:xfrm>
          <a:prstGeom prst="line">
            <a:avLst/>
          </a:prstGeom>
          <a:ln w="28575" cmpd="thickThin">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59205" y="188595"/>
            <a:ext cx="6913245" cy="10795"/>
          </a:xfrm>
          <a:prstGeom prst="line">
            <a:avLst/>
          </a:prstGeom>
          <a:ln w="28575" cmpd="thickThin">
            <a:solidFill>
              <a:schemeClr val="accent1">
                <a:shade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11" name="Slide"/>
          <p:cNvPicPr>
            <a:picLocks noChangeAspect="1"/>
          </p:cNvPicPr>
          <p:nvPr/>
        </p:nvPicPr>
        <p:blipFill>
          <a:blip r:embed="rId1"/>
          <a:srcRect l="4039" t="29077" r="38141" b="6288"/>
          <a:stretch>
            <a:fillRect/>
          </a:stretch>
        </p:blipFill>
        <p:spPr>
          <a:xfrm>
            <a:off x="1187450" y="1988820"/>
            <a:ext cx="3300730" cy="4658995"/>
          </a:xfrm>
          <a:prstGeom prst="rect">
            <a:avLst/>
          </a:prstGeom>
        </p:spPr>
      </p:pic>
      <p:sp>
        <p:nvSpPr>
          <p:cNvPr id="14" name="Text Box 13"/>
          <p:cNvSpPr txBox="1"/>
          <p:nvPr/>
        </p:nvSpPr>
        <p:spPr>
          <a:xfrm>
            <a:off x="4913630" y="2174875"/>
            <a:ext cx="3228340" cy="4523105"/>
          </a:xfrm>
          <a:prstGeom prst="rect">
            <a:avLst/>
          </a:prstGeom>
          <a:solidFill>
            <a:schemeClr val="accent2">
              <a:lumMod val="40000"/>
              <a:lumOff val="60000"/>
            </a:schemeClr>
          </a:solidFill>
        </p:spPr>
        <p:txBody>
          <a:bodyPr wrap="square" rtlCol="0">
            <a:spAutoFit/>
          </a:bodyPr>
          <a:p>
            <a:pPr marL="285750" indent="-285750" algn="l">
              <a:buFont typeface="Arial" panose="020B0604020202020204" pitchFamily="34" charset="0"/>
              <a:buChar char="•"/>
            </a:pPr>
            <a:r>
              <a:rPr lang="en-US" sz="1600" b="1">
                <a:solidFill>
                  <a:schemeClr val="accent2"/>
                </a:solidFill>
                <a:latin typeface="+mj-lt"/>
                <a:cs typeface="+mj-lt"/>
              </a:rPr>
              <a:t>Nursery, JRKG, SRKG, Grade 1 – 4</a:t>
            </a:r>
            <a:r>
              <a:rPr lang="en-US" sz="1600" b="1">
                <a:solidFill>
                  <a:schemeClr val="accent2"/>
                </a:solidFill>
              </a:rPr>
              <a:t>  ANNUAL DAY</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rPr>
              <a:t>Nursery, JRKG, SRKG – Intra School Competition</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rPr>
              <a:t>Nursery, JRKG, SRKG –Children’s Day Celebration</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rPr>
              <a:t>Nursery –Community Helpers Day</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rPr>
              <a:t>JRKG –Winged Wonders Day</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rPr>
              <a:t>SRKG –Aqua World Day</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sym typeface="+mn-ea"/>
              </a:rPr>
              <a:t>Nursery, JRKG, SRKG</a:t>
            </a:r>
            <a:r>
              <a:rPr lang="en-US" sz="1600" b="1">
                <a:solidFill>
                  <a:schemeClr val="accent2"/>
                </a:solidFill>
              </a:rPr>
              <a:t> – Show &amp; Tell</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sym typeface="+mn-ea"/>
              </a:rPr>
              <a:t>CLUB ACTIVITY</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sym typeface="+mn-ea"/>
              </a:rPr>
              <a:t>INTRA CLUB ACTIVITIES</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sym typeface="+mn-ea"/>
              </a:rPr>
              <a:t>NO TO PLASTIC DAY</a:t>
            </a:r>
            <a:endParaRPr lang="en-US" sz="1600" b="1">
              <a:solidFill>
                <a:schemeClr val="accent2"/>
              </a:solidFill>
              <a:sym typeface="+mn-ea"/>
            </a:endParaRPr>
          </a:p>
          <a:p>
            <a:pPr marL="285750" indent="-285750" algn="l">
              <a:buFont typeface="Arial" panose="020B0604020202020204" pitchFamily="34" charset="0"/>
              <a:buChar char="•"/>
            </a:pPr>
            <a:r>
              <a:rPr lang="en-US" sz="1600" b="1">
                <a:solidFill>
                  <a:schemeClr val="accent2"/>
                </a:solidFill>
                <a:sym typeface="+mn-ea"/>
              </a:rPr>
              <a:t>NO BAG DAY</a:t>
            </a:r>
            <a:endParaRPr lang="en-US" sz="1600" b="1">
              <a:solidFill>
                <a:schemeClr val="accent2"/>
              </a:solidFill>
              <a:sym typeface="+mn-ea"/>
            </a:endParaRPr>
          </a:p>
          <a:p>
            <a:pPr marL="285750" indent="-285750" algn="l">
              <a:buFont typeface="Arial" panose="020B0604020202020204" pitchFamily="34" charset="0"/>
              <a:buChar char="•"/>
            </a:pPr>
            <a:r>
              <a:rPr lang="en-US" sz="1600" b="1">
                <a:solidFill>
                  <a:schemeClr val="accent2"/>
                </a:solidFill>
              </a:rPr>
              <a:t>TELEVISION DAY</a:t>
            </a:r>
            <a:endParaRPr lang="en-US" sz="1600" b="1">
              <a:solidFill>
                <a:schemeClr val="accent2"/>
              </a:solidFill>
            </a:endParaRPr>
          </a:p>
          <a:p>
            <a:pPr marL="285750" indent="-285750" algn="l">
              <a:buFont typeface="Arial" panose="020B0604020202020204" pitchFamily="34" charset="0"/>
              <a:buChar char="•"/>
            </a:pPr>
            <a:r>
              <a:rPr lang="en-US" sz="1600" b="1">
                <a:solidFill>
                  <a:schemeClr val="accent2"/>
                </a:solidFill>
                <a:sym typeface="+mn-ea"/>
              </a:rPr>
              <a:t>WORLD KINDNESS DAY</a:t>
            </a:r>
            <a:endParaRPr lang="en-US" b="1">
              <a:solidFill>
                <a:schemeClr val="accent2"/>
              </a:solidFill>
            </a:endParaRPr>
          </a:p>
        </p:txBody>
      </p:sp>
      <p:pic>
        <p:nvPicPr>
          <p:cNvPr id="15" name="Picture 1" descr="https://sanacademy.edu.in/tambaram/img/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691323" y="260033"/>
            <a:ext cx="875665" cy="942975"/>
          </a:xfrm>
          <a:prstGeom prst="rect">
            <a:avLst/>
          </a:prstGeom>
          <a:noFill/>
          <a:ln>
            <a:noFill/>
          </a:ln>
        </p:spPr>
      </p:pic>
      <p:sp>
        <p:nvSpPr>
          <p:cNvPr id="5" name="Text Box 4"/>
          <p:cNvSpPr txBox="1"/>
          <p:nvPr/>
        </p:nvSpPr>
        <p:spPr>
          <a:xfrm>
            <a:off x="4883150" y="1840865"/>
            <a:ext cx="3289300" cy="368300"/>
          </a:xfrm>
          <a:prstGeom prst="rect">
            <a:avLst/>
          </a:prstGeom>
          <a:noFill/>
        </p:spPr>
        <p:txBody>
          <a:bodyPr wrap="square" rtlCol="0">
            <a:spAutoFit/>
            <a:scene3d>
              <a:camera prst="orthographicFront"/>
              <a:lightRig rig="threePt" dir="t"/>
            </a:scene3d>
          </a:bodyPr>
          <a:p>
            <a:r>
              <a:rPr lang="en-US" b="1">
                <a:ln w="22225">
                  <a:solidFill>
                    <a:schemeClr val="accent2"/>
                  </a:solidFill>
                  <a:prstDash val="solid"/>
                </a:ln>
                <a:solidFill>
                  <a:schemeClr val="accent2">
                    <a:lumMod val="40000"/>
                    <a:lumOff val="60000"/>
                  </a:schemeClr>
                </a:solidFill>
                <a:effectLst/>
              </a:rPr>
              <a:t>CONTENTS INSIDE THIS ISSUE</a:t>
            </a:r>
            <a:endParaRPr lang="en-US" b="1">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pic>
        <p:nvPicPr>
          <p:cNvPr id="22" name="Picture 22"/>
          <p:cNvPicPr>
            <a:picLocks noChangeAspect="1"/>
          </p:cNvPicPr>
          <p:nvPr/>
        </p:nvPicPr>
        <p:blipFill>
          <a:blip r:embed="rId1"/>
          <a:stretch>
            <a:fillRect/>
          </a:stretch>
        </p:blipFill>
        <p:spPr>
          <a:xfrm>
            <a:off x="2267585" y="1052830"/>
            <a:ext cx="4697095" cy="5721985"/>
          </a:xfrm>
          <a:prstGeom prst="rect">
            <a:avLst/>
          </a:prstGeom>
          <a:ln w="44450" cmpd="thickThin">
            <a:solidFill>
              <a:schemeClr val="accent1">
                <a:shade val="50000"/>
              </a:schemeClr>
            </a:solidFill>
            <a:prstDash val="solid"/>
          </a:ln>
        </p:spPr>
      </p:pic>
      <p:sp>
        <p:nvSpPr>
          <p:cNvPr id="2" name="Text Box 1"/>
          <p:cNvSpPr txBox="1"/>
          <p:nvPr/>
        </p:nvSpPr>
        <p:spPr>
          <a:xfrm>
            <a:off x="2202180" y="332740"/>
            <a:ext cx="4823460" cy="922020"/>
          </a:xfrm>
          <a:prstGeom prst="rect">
            <a:avLst/>
          </a:prstGeom>
          <a:solidFill>
            <a:schemeClr val="accent2">
              <a:lumMod val="20000"/>
              <a:lumOff val="80000"/>
            </a:schemeClr>
          </a:solidFill>
        </p:spPr>
        <p:txBody>
          <a:bodyPr wrap="square" rtlCol="0">
            <a:spAutoFit/>
          </a:bodyPr>
          <a:p>
            <a:pPr algn="l"/>
            <a:r>
              <a:rPr lang="en-US" b="1">
                <a:solidFill>
                  <a:srgbClr val="C00000"/>
                </a:solidFill>
                <a:sym typeface="+mn-ea"/>
              </a:rPr>
              <a:t>    </a:t>
            </a:r>
            <a:endParaRPr lang="en-US" b="1">
              <a:solidFill>
                <a:srgbClr val="C00000"/>
              </a:solidFill>
              <a:sym typeface="+mn-ea"/>
            </a:endParaRPr>
          </a:p>
          <a:p>
            <a:pPr algn="l"/>
            <a:r>
              <a:rPr lang="en-US" b="1">
                <a:solidFill>
                  <a:srgbClr val="C00000"/>
                </a:solidFill>
                <a:sym typeface="+mn-ea"/>
              </a:rPr>
              <a:t>Nursery, JRKG, SRKG      –     Children’s Day               	Celebration– 14.11.22</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pic>
        <p:nvPicPr>
          <p:cNvPr id="20" name="Picture 20"/>
          <p:cNvPicPr>
            <a:picLocks noChangeAspect="1"/>
          </p:cNvPicPr>
          <p:nvPr/>
        </p:nvPicPr>
        <p:blipFill>
          <a:blip r:embed="rId1"/>
          <a:stretch>
            <a:fillRect/>
          </a:stretch>
        </p:blipFill>
        <p:spPr>
          <a:xfrm>
            <a:off x="2369820" y="1484630"/>
            <a:ext cx="5068570" cy="5048885"/>
          </a:xfrm>
          <a:prstGeom prst="rect">
            <a:avLst/>
          </a:prstGeom>
        </p:spPr>
      </p:pic>
      <p:sp>
        <p:nvSpPr>
          <p:cNvPr id="2" name="Text Box 1"/>
          <p:cNvSpPr txBox="1"/>
          <p:nvPr/>
        </p:nvSpPr>
        <p:spPr>
          <a:xfrm>
            <a:off x="2339340" y="404495"/>
            <a:ext cx="5099050" cy="922020"/>
          </a:xfrm>
          <a:prstGeom prst="rect">
            <a:avLst/>
          </a:prstGeom>
          <a:solidFill>
            <a:schemeClr val="accent2">
              <a:lumMod val="20000"/>
              <a:lumOff val="80000"/>
            </a:schemeClr>
          </a:solidFill>
        </p:spPr>
        <p:txBody>
          <a:bodyPr wrap="square" rtlCol="0">
            <a:spAutoFit/>
          </a:bodyPr>
          <a:p>
            <a:pPr algn="ctr"/>
            <a:r>
              <a:rPr lang="en-US" b="1">
                <a:solidFill>
                  <a:srgbClr val="C00000"/>
                </a:solidFill>
                <a:sym typeface="+mn-ea"/>
              </a:rPr>
              <a:t>Nursery, JRKG, SRKG      –     Children’s Day               	Celebration– 14.11.22</a:t>
            </a:r>
            <a:endParaRPr lang="en-US"/>
          </a:p>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Picture 19"/>
          <p:cNvPicPr>
            <a:picLocks noChangeAspect="1"/>
          </p:cNvPicPr>
          <p:nvPr/>
        </p:nvPicPr>
        <p:blipFill>
          <a:blip r:embed="rId1"/>
          <a:stretch>
            <a:fillRect/>
          </a:stretch>
        </p:blipFill>
        <p:spPr>
          <a:xfrm>
            <a:off x="1691640" y="1124585"/>
            <a:ext cx="5540375" cy="5586095"/>
          </a:xfrm>
          <a:prstGeom prst="rect">
            <a:avLst/>
          </a:prstGeom>
        </p:spPr>
      </p:pic>
      <p:sp>
        <p:nvSpPr>
          <p:cNvPr id="3" name="Text Box 2"/>
          <p:cNvSpPr txBox="1"/>
          <p:nvPr/>
        </p:nvSpPr>
        <p:spPr>
          <a:xfrm>
            <a:off x="1717040" y="202565"/>
            <a:ext cx="5490210" cy="922020"/>
          </a:xfrm>
          <a:prstGeom prst="rect">
            <a:avLst/>
          </a:prstGeom>
          <a:solidFill>
            <a:schemeClr val="accent2">
              <a:lumMod val="20000"/>
              <a:lumOff val="80000"/>
            </a:schemeClr>
          </a:solidFill>
        </p:spPr>
        <p:txBody>
          <a:bodyPr wrap="square" rtlCol="0">
            <a:spAutoFit/>
          </a:bodyPr>
          <a:p>
            <a:pPr algn="ctr"/>
            <a:r>
              <a:rPr lang="en-US" b="1">
                <a:solidFill>
                  <a:srgbClr val="C00000"/>
                </a:solidFill>
                <a:sym typeface="+mn-ea"/>
              </a:rPr>
              <a:t>Nursery, JRKG, SRKG      –     Children’s Day               	Celebration– 14.11.22</a:t>
            </a:r>
            <a:endParaRPr lang="en-US"/>
          </a:p>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2" name="Text Box 1"/>
          <p:cNvSpPr txBox="1"/>
          <p:nvPr/>
        </p:nvSpPr>
        <p:spPr>
          <a:xfrm>
            <a:off x="2043430" y="130175"/>
            <a:ext cx="4986655" cy="706755"/>
          </a:xfrm>
          <a:prstGeom prst="rect">
            <a:avLst/>
          </a:prstGeom>
          <a:solidFill>
            <a:schemeClr val="accent2">
              <a:lumMod val="20000"/>
              <a:lumOff val="80000"/>
            </a:schemeClr>
          </a:solidFill>
        </p:spPr>
        <p:txBody>
          <a:bodyPr wrap="square" rtlCol="0">
            <a:spAutoFit/>
          </a:bodyPr>
          <a:p>
            <a:pPr algn="ctr"/>
            <a:r>
              <a:rPr lang="en-US" sz="2000" b="1">
                <a:solidFill>
                  <a:srgbClr val="C00000"/>
                </a:solidFill>
              </a:rPr>
              <a:t>Nursery –Community Helpers Day       15.11.22</a:t>
            </a:r>
            <a:endParaRPr lang="en-US" sz="2000" b="1">
              <a:solidFill>
                <a:srgbClr val="C00000"/>
              </a:solidFill>
            </a:endParaRPr>
          </a:p>
        </p:txBody>
      </p:sp>
      <p:pic>
        <p:nvPicPr>
          <p:cNvPr id="100" name="Picture 99"/>
          <p:cNvPicPr/>
          <p:nvPr/>
        </p:nvPicPr>
        <p:blipFill>
          <a:blip r:embed="rId1"/>
          <a:stretch>
            <a:fillRect/>
          </a:stretch>
        </p:blipFill>
        <p:spPr>
          <a:xfrm>
            <a:off x="4572000" y="3429000"/>
            <a:ext cx="0" cy="0"/>
          </a:xfrm>
          <a:prstGeom prst="rect">
            <a:avLst/>
          </a:prstGeom>
          <a:noFill/>
          <a:ln w="9525">
            <a:noFill/>
          </a:ln>
        </p:spPr>
      </p:pic>
      <p:pic>
        <p:nvPicPr>
          <p:cNvPr id="3" name="Picture 2"/>
          <p:cNvPicPr>
            <a:picLocks noChangeAspect="1"/>
          </p:cNvPicPr>
          <p:nvPr/>
        </p:nvPicPr>
        <p:blipFill>
          <a:blip r:embed="rId2"/>
          <a:stretch>
            <a:fillRect/>
          </a:stretch>
        </p:blipFill>
        <p:spPr>
          <a:xfrm>
            <a:off x="2051685" y="2348865"/>
            <a:ext cx="5012690" cy="4434840"/>
          </a:xfrm>
          <a:prstGeom prst="rect">
            <a:avLst/>
          </a:prstGeom>
        </p:spPr>
      </p:pic>
      <p:sp>
        <p:nvSpPr>
          <p:cNvPr id="4" name="Text Box 3"/>
          <p:cNvSpPr txBox="1"/>
          <p:nvPr/>
        </p:nvSpPr>
        <p:spPr>
          <a:xfrm>
            <a:off x="2052320" y="764540"/>
            <a:ext cx="4992370" cy="1599565"/>
          </a:xfrm>
          <a:prstGeom prst="rect">
            <a:avLst/>
          </a:prstGeom>
          <a:solidFill>
            <a:schemeClr val="accent3">
              <a:lumMod val="40000"/>
              <a:lumOff val="60000"/>
            </a:schemeClr>
          </a:solidFill>
        </p:spPr>
        <p:txBody>
          <a:bodyPr wrap="square" rtlCol="0">
            <a:spAutoFit/>
          </a:bodyPr>
          <a:p>
            <a:pPr algn="just"/>
            <a:r>
              <a:rPr lang="en-US" sz="1400">
                <a:solidFill>
                  <a:schemeClr val="accent4"/>
                </a:solidFill>
              </a:rPr>
              <a:t>On November 15th, 2022 children of Nursery celebrated the Community helper’s day. Teacher taught them about the community helpers and their workplace. Children dressed up like various community helpers such as doctor, nurse, fire fighter, teacher, farmer, engineer and </a:t>
            </a:r>
            <a:r>
              <a:rPr lang="en-US" sz="1200">
                <a:solidFill>
                  <a:schemeClr val="accent4"/>
                </a:solidFill>
              </a:rPr>
              <a:t>milkman</a:t>
            </a:r>
            <a:r>
              <a:rPr lang="en-US" sz="1400">
                <a:solidFill>
                  <a:schemeClr val="accent4"/>
                </a:solidFill>
              </a:rPr>
              <a:t>. Children introduced themselves with the tools and things used by them. They all enjoyed making the baker’s craft.</a:t>
            </a:r>
            <a:endParaRPr lang="en-US" sz="1400">
              <a:solidFill>
                <a:schemeClr val="accent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2" name="Text Box 1"/>
          <p:cNvSpPr txBox="1"/>
          <p:nvPr/>
        </p:nvSpPr>
        <p:spPr>
          <a:xfrm>
            <a:off x="2262505" y="116840"/>
            <a:ext cx="4889500" cy="675640"/>
          </a:xfrm>
          <a:prstGeom prst="rect">
            <a:avLst/>
          </a:prstGeom>
          <a:solidFill>
            <a:schemeClr val="accent2">
              <a:lumMod val="20000"/>
              <a:lumOff val="80000"/>
            </a:schemeClr>
          </a:solidFill>
        </p:spPr>
        <p:txBody>
          <a:bodyPr wrap="square" rtlCol="0">
            <a:spAutoFit/>
          </a:bodyPr>
          <a:p>
            <a:pPr algn="ctr"/>
            <a:r>
              <a:rPr lang="en-US" sz="2000" b="1">
                <a:solidFill>
                  <a:schemeClr val="accent2"/>
                </a:solidFill>
                <a:sym typeface="+mn-ea"/>
              </a:rPr>
              <a:t>JRKG –Winged Wonders Day</a:t>
            </a:r>
            <a:endParaRPr lang="en-US" b="1">
              <a:gradFill>
                <a:gsLst>
                  <a:gs pos="0">
                    <a:srgbClr val="007BD3"/>
                  </a:gs>
                  <a:gs pos="100000">
                    <a:srgbClr val="034373"/>
                  </a:gs>
                </a:gsLst>
                <a:lin scaled="0"/>
              </a:gradFill>
            </a:endParaRPr>
          </a:p>
          <a:p>
            <a:pPr algn="ctr"/>
            <a:endParaRPr lang="en-US"/>
          </a:p>
        </p:txBody>
      </p:sp>
      <p:pic>
        <p:nvPicPr>
          <p:cNvPr id="16" name="Picture 16"/>
          <p:cNvPicPr>
            <a:picLocks noChangeAspect="1"/>
          </p:cNvPicPr>
          <p:nvPr/>
        </p:nvPicPr>
        <p:blipFill>
          <a:blip r:embed="rId1"/>
          <a:stretch>
            <a:fillRect/>
          </a:stretch>
        </p:blipFill>
        <p:spPr>
          <a:xfrm>
            <a:off x="2299335" y="2081530"/>
            <a:ext cx="4815840" cy="4641850"/>
          </a:xfrm>
          <a:prstGeom prst="rect">
            <a:avLst/>
          </a:prstGeom>
          <a:ln w="41275" cmpd="thickThin">
            <a:solidFill>
              <a:schemeClr val="accent1">
                <a:shade val="50000"/>
              </a:schemeClr>
            </a:solidFill>
            <a:prstDash val="solid"/>
          </a:ln>
        </p:spPr>
      </p:pic>
      <p:sp useBgFill="1">
        <p:nvSpPr>
          <p:cNvPr id="4" name="Text Box 3"/>
          <p:cNvSpPr txBox="1"/>
          <p:nvPr/>
        </p:nvSpPr>
        <p:spPr>
          <a:xfrm>
            <a:off x="2280285" y="697865"/>
            <a:ext cx="4854575" cy="1383665"/>
          </a:xfrm>
          <a:prstGeom prst="rect">
            <a:avLst/>
          </a:prstGeom>
          <a:ln w="41275" cmpd="thickThin">
            <a:solidFill>
              <a:schemeClr val="accent1">
                <a:shade val="50000"/>
              </a:schemeClr>
            </a:solidFill>
            <a:prstDash val="solid"/>
          </a:ln>
        </p:spPr>
        <p:txBody>
          <a:bodyPr wrap="square" rtlCol="0">
            <a:spAutoFit/>
          </a:bodyPr>
          <a:p>
            <a:pPr algn="just"/>
            <a:r>
              <a:rPr lang="en-US" sz="1200" b="1">
                <a:solidFill>
                  <a:schemeClr val="accent4"/>
                </a:solidFill>
              </a:rPr>
              <a:t>On November 15th, 2022 children of JrKG celebrated Winged Wonders day.  This event was organised to make the children learn about different type of birds. Children walked the ramp dressed like birds.  Learning about birds developed compassion towards various types of birds and their importance Children performed an action bird dance. They enjoyed the special day and made beautiful parakeet crafts. This enhanced creativity and fine motor skills</a:t>
            </a:r>
            <a:endParaRPr lang="en-US" sz="1200" b="1">
              <a:solidFill>
                <a:schemeClr val="accent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15" name="Picture 15"/>
          <p:cNvPicPr>
            <a:picLocks noChangeAspect="1"/>
          </p:cNvPicPr>
          <p:nvPr/>
        </p:nvPicPr>
        <p:blipFill>
          <a:blip r:embed="rId1"/>
          <a:stretch>
            <a:fillRect/>
          </a:stretch>
        </p:blipFill>
        <p:spPr>
          <a:xfrm>
            <a:off x="1706245" y="1178560"/>
            <a:ext cx="5628640" cy="5457190"/>
          </a:xfrm>
          <a:prstGeom prst="rect">
            <a:avLst/>
          </a:prstGeom>
        </p:spPr>
      </p:pic>
      <p:sp>
        <p:nvSpPr>
          <p:cNvPr id="3" name="Text Box 2"/>
          <p:cNvSpPr txBox="1"/>
          <p:nvPr/>
        </p:nvSpPr>
        <p:spPr>
          <a:xfrm>
            <a:off x="1706880" y="116205"/>
            <a:ext cx="5659755" cy="953135"/>
          </a:xfrm>
          <a:prstGeom prst="rect">
            <a:avLst/>
          </a:prstGeom>
          <a:solidFill>
            <a:schemeClr val="accent2">
              <a:lumMod val="20000"/>
              <a:lumOff val="80000"/>
            </a:schemeClr>
          </a:solidFill>
        </p:spPr>
        <p:txBody>
          <a:bodyPr wrap="square" rtlCol="0">
            <a:spAutoFit/>
          </a:bodyPr>
          <a:p>
            <a:pPr algn="ctr"/>
            <a:r>
              <a:rPr lang="en-US" sz="2000" b="1">
                <a:solidFill>
                  <a:schemeClr val="accent2"/>
                </a:solidFill>
                <a:sym typeface="+mn-ea"/>
              </a:rPr>
              <a:t>JRKG –Winged Wonders Day</a:t>
            </a:r>
            <a:endParaRPr lang="en-US" b="1">
              <a:gradFill>
                <a:gsLst>
                  <a:gs pos="0">
                    <a:srgbClr val="007BD3"/>
                  </a:gs>
                  <a:gs pos="100000">
                    <a:srgbClr val="034373"/>
                  </a:gs>
                </a:gsLst>
                <a:lin scaled="0"/>
              </a:gradFill>
            </a:endParaRPr>
          </a:p>
          <a:p>
            <a:pPr algn="ctr"/>
            <a:endParaRPr lang="en-US"/>
          </a:p>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7" name="Picture 7"/>
          <p:cNvPicPr>
            <a:picLocks noChangeAspect="1"/>
          </p:cNvPicPr>
          <p:nvPr/>
        </p:nvPicPr>
        <p:blipFill>
          <a:blip r:embed="rId1"/>
          <a:stretch>
            <a:fillRect/>
          </a:stretch>
        </p:blipFill>
        <p:spPr>
          <a:xfrm>
            <a:off x="2552700" y="908685"/>
            <a:ext cx="4502150" cy="5828030"/>
          </a:xfrm>
          <a:prstGeom prst="rect">
            <a:avLst/>
          </a:prstGeom>
          <a:ln w="41275" cmpd="thickThin">
            <a:solidFill>
              <a:schemeClr val="accent1">
                <a:shade val="50000"/>
              </a:schemeClr>
            </a:solidFill>
            <a:prstDash val="solid"/>
          </a:ln>
        </p:spPr>
      </p:pic>
      <p:sp>
        <p:nvSpPr>
          <p:cNvPr id="3" name="Text Box 2"/>
          <p:cNvSpPr txBox="1"/>
          <p:nvPr/>
        </p:nvSpPr>
        <p:spPr>
          <a:xfrm>
            <a:off x="2497455" y="116840"/>
            <a:ext cx="4594225" cy="675640"/>
          </a:xfrm>
          <a:prstGeom prst="rect">
            <a:avLst/>
          </a:prstGeom>
          <a:solidFill>
            <a:schemeClr val="accent2">
              <a:lumMod val="20000"/>
              <a:lumOff val="80000"/>
            </a:schemeClr>
          </a:solidFill>
        </p:spPr>
        <p:txBody>
          <a:bodyPr wrap="square" rtlCol="0">
            <a:spAutoFit/>
          </a:bodyPr>
          <a:p>
            <a:pPr algn="ctr"/>
            <a:r>
              <a:rPr lang="en-US" sz="2000" b="1">
                <a:solidFill>
                  <a:schemeClr val="accent2"/>
                </a:solidFill>
                <a:sym typeface="+mn-ea"/>
              </a:rPr>
              <a:t>JRKG –Winged Wonders Day</a:t>
            </a:r>
            <a:endParaRPr lang="en-US" b="1">
              <a:gradFill>
                <a:gsLst>
                  <a:gs pos="0">
                    <a:srgbClr val="007BD3"/>
                  </a:gs>
                  <a:gs pos="100000">
                    <a:srgbClr val="034373"/>
                  </a:gs>
                </a:gsLst>
                <a:lin scaled="0"/>
              </a:gradFill>
            </a:endParaRPr>
          </a:p>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2" name="Text Box 1"/>
          <p:cNvSpPr txBox="1"/>
          <p:nvPr/>
        </p:nvSpPr>
        <p:spPr>
          <a:xfrm>
            <a:off x="2267585" y="587375"/>
            <a:ext cx="4999355" cy="36830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SRKG –Aqua World Day</a:t>
            </a:r>
            <a:endParaRPr lang="en-US"/>
          </a:p>
        </p:txBody>
      </p:sp>
      <p:sp useBgFill="1">
        <p:nvSpPr>
          <p:cNvPr id="3" name="Text Box 2"/>
          <p:cNvSpPr txBox="1"/>
          <p:nvPr/>
        </p:nvSpPr>
        <p:spPr>
          <a:xfrm>
            <a:off x="2276475" y="1024890"/>
            <a:ext cx="4998720" cy="1599565"/>
          </a:xfrm>
          <a:prstGeom prst="rect">
            <a:avLst/>
          </a:prstGeom>
          <a:ln w="41275" cmpd="thickThin">
            <a:solidFill>
              <a:schemeClr val="accent1">
                <a:shade val="50000"/>
              </a:schemeClr>
            </a:solidFill>
            <a:prstDash val="solid"/>
          </a:ln>
        </p:spPr>
        <p:txBody>
          <a:bodyPr wrap="square" rtlCol="0">
            <a:spAutoFit/>
          </a:bodyPr>
          <a:p>
            <a:pPr algn="just"/>
            <a:r>
              <a:rPr lang="en-US" sz="1400">
                <a:solidFill>
                  <a:schemeClr val="accent4"/>
                </a:solidFill>
              </a:rPr>
              <a:t>On November 16th, 2022 children of Sr.KG had a special event Aqua World Day. Teacher taught the children about the importance of water and the aquatic creatures. Children were taught about the endangered aquatic animals and how it can be protected. Teacher also explained them how to save water starting from home. Children danced together and enjoyed enacting like water animals by wearing head gears of different aquatic animals. </a:t>
            </a:r>
            <a:endParaRPr lang="en-US" sz="1400">
              <a:solidFill>
                <a:schemeClr val="accent4"/>
              </a:solidFill>
            </a:endParaRPr>
          </a:p>
        </p:txBody>
      </p:sp>
      <p:pic>
        <p:nvPicPr>
          <p:cNvPr id="5" name="Picture 1"/>
          <p:cNvPicPr>
            <a:picLocks noChangeAspect="1"/>
          </p:cNvPicPr>
          <p:nvPr/>
        </p:nvPicPr>
        <p:blipFill>
          <a:blip r:embed="rId1"/>
          <a:stretch>
            <a:fillRect/>
          </a:stretch>
        </p:blipFill>
        <p:spPr>
          <a:xfrm>
            <a:off x="2276475" y="2693670"/>
            <a:ext cx="5013325" cy="41059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useBgFill="1">
        <p:nvSpPr>
          <p:cNvPr id="2" name="Text Box 1"/>
          <p:cNvSpPr txBox="1"/>
          <p:nvPr/>
        </p:nvSpPr>
        <p:spPr>
          <a:xfrm>
            <a:off x="1928495" y="916940"/>
            <a:ext cx="4857115" cy="1383665"/>
          </a:xfrm>
          <a:prstGeom prst="rect">
            <a:avLst/>
          </a:prstGeom>
          <a:ln w="41275" cmpd="thickThin">
            <a:solidFill>
              <a:schemeClr val="accent1">
                <a:shade val="50000"/>
              </a:schemeClr>
            </a:solidFill>
            <a:prstDash val="solid"/>
          </a:ln>
        </p:spPr>
        <p:txBody>
          <a:bodyPr wrap="square" rtlCol="0">
            <a:spAutoFit/>
          </a:bodyPr>
          <a:p>
            <a:pPr algn="just"/>
            <a:endParaRPr lang="en-US" sz="1200" b="1">
              <a:solidFill>
                <a:schemeClr val="accent4"/>
              </a:solidFill>
            </a:endParaRPr>
          </a:p>
          <a:p>
            <a:pPr algn="just"/>
            <a:r>
              <a:rPr lang="en-US" sz="1200" b="1">
                <a:solidFill>
                  <a:schemeClr val="accent4"/>
                </a:solidFill>
              </a:rPr>
              <a:t>Children of Nursery participated in Show and Tell event. Children dressed up in theme based costumes and performed with confidence and great enthusiasm. They also presented the show and tell with the props and placards based on the given topic community helpers. This event motivated the children to express their ideas and thoughts in a creative way.</a:t>
            </a:r>
            <a:endParaRPr lang="en-US" sz="1200" b="1">
              <a:solidFill>
                <a:schemeClr val="accent4"/>
              </a:solidFill>
            </a:endParaRPr>
          </a:p>
        </p:txBody>
      </p:sp>
      <p:sp>
        <p:nvSpPr>
          <p:cNvPr id="3" name="Text Box 2"/>
          <p:cNvSpPr txBox="1"/>
          <p:nvPr/>
        </p:nvSpPr>
        <p:spPr>
          <a:xfrm>
            <a:off x="1907540" y="548640"/>
            <a:ext cx="4899025" cy="36830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Nursery – Show &amp; Tell – 21.11.22</a:t>
            </a:r>
            <a:endParaRPr lang="en-US" b="1">
              <a:solidFill>
                <a:schemeClr val="accent2"/>
              </a:solidFill>
              <a:sym typeface="+mn-ea"/>
            </a:endParaRPr>
          </a:p>
        </p:txBody>
      </p:sp>
      <p:pic>
        <p:nvPicPr>
          <p:cNvPr id="5" name="Picture 5"/>
          <p:cNvPicPr>
            <a:picLocks noChangeAspect="1"/>
          </p:cNvPicPr>
          <p:nvPr/>
        </p:nvPicPr>
        <p:blipFill>
          <a:blip r:embed="rId1"/>
          <a:stretch>
            <a:fillRect/>
          </a:stretch>
        </p:blipFill>
        <p:spPr>
          <a:xfrm>
            <a:off x="1944370" y="2277110"/>
            <a:ext cx="4826000" cy="4019550"/>
          </a:xfrm>
          <a:prstGeom prst="rect">
            <a:avLst/>
          </a:prstGeom>
          <a:ln w="41275" cmpd="thickThin">
            <a:solidFill>
              <a:schemeClr val="accent1">
                <a:shade val="50000"/>
              </a:schemeClr>
            </a:solidFill>
            <a:prstDash val="soli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useBgFill="1">
        <p:nvSpPr>
          <p:cNvPr id="2" name="Text Box 1"/>
          <p:cNvSpPr txBox="1"/>
          <p:nvPr/>
        </p:nvSpPr>
        <p:spPr>
          <a:xfrm>
            <a:off x="1475740" y="636270"/>
            <a:ext cx="5706110" cy="1198880"/>
          </a:xfrm>
          <a:prstGeom prst="rect">
            <a:avLst/>
          </a:prstGeom>
          <a:ln w="41275" cmpd="thickThin">
            <a:solidFill>
              <a:schemeClr val="accent1">
                <a:shade val="50000"/>
              </a:schemeClr>
            </a:solidFill>
            <a:prstDash val="solid"/>
          </a:ln>
        </p:spPr>
        <p:txBody>
          <a:bodyPr wrap="square" rtlCol="0">
            <a:spAutoFit/>
          </a:bodyPr>
          <a:p>
            <a:pPr algn="l"/>
            <a:r>
              <a:rPr lang="en-US" sz="1200" b="1">
                <a:solidFill>
                  <a:schemeClr val="accent4"/>
                </a:solidFill>
              </a:rPr>
              <a:t>C</a:t>
            </a:r>
            <a:r>
              <a:rPr lang="en-US" sz="1000" b="1">
                <a:solidFill>
                  <a:schemeClr val="accent4"/>
                </a:solidFill>
              </a:rPr>
              <a:t>hildren of JrKG participated in the Show and Tell event and performed confidently speaking about their favourite bird. They looked adorable in colourful costumes and make up with handmade props. Their excitement to perform was sky rocketing. They shared their knowledge about bird’s parts and its different features. This activity helped them to build confidence and self-esteem. It also enabled them to describe an object by communicating feelings, thoughts and emotions with words. It was an interesting and a thrilling experience for the students sharing their thoughts and views with peers. This gave them a comfortable learning arena for everyone involved.</a:t>
            </a:r>
            <a:endParaRPr lang="en-US" sz="1000" b="1">
              <a:solidFill>
                <a:schemeClr val="accent4"/>
              </a:solidFill>
            </a:endParaRPr>
          </a:p>
        </p:txBody>
      </p:sp>
      <p:sp>
        <p:nvSpPr>
          <p:cNvPr id="4" name="Text Box 3"/>
          <p:cNvSpPr txBox="1"/>
          <p:nvPr/>
        </p:nvSpPr>
        <p:spPr>
          <a:xfrm>
            <a:off x="1446530" y="0"/>
            <a:ext cx="5764530" cy="64516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JRKG – Show &amp; Tell – 22.11.22</a:t>
            </a:r>
            <a:endParaRPr lang="en-US" b="1">
              <a:solidFill>
                <a:schemeClr val="accent2"/>
              </a:solidFill>
            </a:endParaRPr>
          </a:p>
          <a:p>
            <a:pPr algn="ctr"/>
            <a:endParaRPr lang="en-US" b="1">
              <a:solidFill>
                <a:schemeClr val="accent2"/>
              </a:solidFill>
            </a:endParaRPr>
          </a:p>
        </p:txBody>
      </p:sp>
      <p:pic>
        <p:nvPicPr>
          <p:cNvPr id="11" name="Picture 11"/>
          <p:cNvPicPr>
            <a:picLocks noChangeAspect="1"/>
          </p:cNvPicPr>
          <p:nvPr/>
        </p:nvPicPr>
        <p:blipFill>
          <a:blip r:embed="rId1"/>
          <a:stretch>
            <a:fillRect/>
          </a:stretch>
        </p:blipFill>
        <p:spPr>
          <a:xfrm>
            <a:off x="1476375" y="1854200"/>
            <a:ext cx="5705475" cy="4990465"/>
          </a:xfrm>
          <a:prstGeom prst="rect">
            <a:avLst/>
          </a:prstGeom>
          <a:ln w="38100" cmpd="thickThin">
            <a:solidFill>
              <a:schemeClr val="accent1">
                <a:shade val="50000"/>
              </a:schemeClr>
            </a:solidFill>
            <a:prstDash val="soli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2" name="Text Box 1"/>
          <p:cNvSpPr txBox="1"/>
          <p:nvPr/>
        </p:nvSpPr>
        <p:spPr>
          <a:xfrm>
            <a:off x="2483485" y="764540"/>
            <a:ext cx="3611880" cy="460375"/>
          </a:xfrm>
          <a:prstGeom prst="rect">
            <a:avLst/>
          </a:prstGeom>
          <a:solidFill>
            <a:schemeClr val="accent2">
              <a:lumMod val="40000"/>
              <a:lumOff val="60000"/>
            </a:schemeClr>
          </a:solidFill>
        </p:spPr>
        <p:txBody>
          <a:bodyPr wrap="square" rtlCol="0">
            <a:spAutoFit/>
          </a:bodyPr>
          <a:p>
            <a:r>
              <a:rPr lang="en-US" sz="2000"/>
              <a:t>         </a:t>
            </a:r>
            <a:r>
              <a:rPr lang="en-US" sz="2400" b="1">
                <a:solidFill>
                  <a:schemeClr val="accent2">
                    <a:lumMod val="75000"/>
                  </a:schemeClr>
                </a:solidFill>
                <a:latin typeface="Arial Black" panose="020B0A04020102020204" charset="0"/>
                <a:cs typeface="Arial Black" panose="020B0A04020102020204" charset="0"/>
              </a:rPr>
              <a:t>WELCOME TO KG</a:t>
            </a:r>
            <a:endParaRPr lang="en-US" sz="2400" b="1">
              <a:solidFill>
                <a:schemeClr val="accent2">
                  <a:lumMod val="75000"/>
                </a:schemeClr>
              </a:solidFill>
              <a:latin typeface="Arial Black" panose="020B0A04020102020204" charset="0"/>
              <a:cs typeface="Arial Black" panose="020B0A04020102020204" charset="0"/>
            </a:endParaRPr>
          </a:p>
        </p:txBody>
      </p:sp>
      <p:pic>
        <p:nvPicPr>
          <p:cNvPr id="3" name="Slide"/>
          <p:cNvPicPr>
            <a:picLocks noChangeAspect="1"/>
          </p:cNvPicPr>
          <p:nvPr/>
        </p:nvPicPr>
        <p:blipFill>
          <a:blip r:embed="rId1"/>
          <a:srcRect l="14418" t="13213" r="9987" b="7211"/>
          <a:stretch>
            <a:fillRect/>
          </a:stretch>
        </p:blipFill>
        <p:spPr>
          <a:xfrm>
            <a:off x="2555875" y="1700530"/>
            <a:ext cx="3672205" cy="48152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9" name="Picture 9"/>
          <p:cNvPicPr>
            <a:picLocks noChangeAspect="1"/>
          </p:cNvPicPr>
          <p:nvPr/>
        </p:nvPicPr>
        <p:blipFill>
          <a:blip r:embed="rId1"/>
          <a:stretch>
            <a:fillRect/>
          </a:stretch>
        </p:blipFill>
        <p:spPr>
          <a:xfrm>
            <a:off x="1763395" y="836613"/>
            <a:ext cx="5731510" cy="5860415"/>
          </a:xfrm>
          <a:prstGeom prst="rect">
            <a:avLst/>
          </a:prstGeom>
          <a:ln w="38100" cmpd="thickThin">
            <a:solidFill>
              <a:schemeClr val="accent1">
                <a:shade val="50000"/>
              </a:schemeClr>
            </a:solidFill>
            <a:prstDash val="solid"/>
          </a:ln>
        </p:spPr>
      </p:pic>
      <p:sp>
        <p:nvSpPr>
          <p:cNvPr id="4" name="Text Box 3"/>
          <p:cNvSpPr txBox="1"/>
          <p:nvPr/>
        </p:nvSpPr>
        <p:spPr>
          <a:xfrm>
            <a:off x="1715770" y="116840"/>
            <a:ext cx="5826760" cy="64516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JRKG – Show &amp; Tell – 22.11.22</a:t>
            </a:r>
            <a:endParaRPr lang="en-US" b="1">
              <a:solidFill>
                <a:schemeClr val="accent2"/>
              </a:solidFill>
            </a:endParaRPr>
          </a:p>
          <a:p>
            <a:pPr algn="ctr"/>
            <a:endParaRPr lang="en-US" b="1">
              <a:solidFill>
                <a:schemeClr val="accen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10" name="Picture 10"/>
          <p:cNvPicPr>
            <a:picLocks noChangeAspect="1"/>
          </p:cNvPicPr>
          <p:nvPr/>
        </p:nvPicPr>
        <p:blipFill>
          <a:blip r:embed="rId1"/>
          <a:stretch>
            <a:fillRect/>
          </a:stretch>
        </p:blipFill>
        <p:spPr>
          <a:xfrm>
            <a:off x="1691640" y="1121410"/>
            <a:ext cx="4862195" cy="5500370"/>
          </a:xfrm>
          <a:prstGeom prst="rect">
            <a:avLst/>
          </a:prstGeom>
        </p:spPr>
      </p:pic>
      <p:sp>
        <p:nvSpPr>
          <p:cNvPr id="4" name="Text Box 3"/>
          <p:cNvSpPr txBox="1"/>
          <p:nvPr/>
        </p:nvSpPr>
        <p:spPr>
          <a:xfrm>
            <a:off x="1692275" y="476885"/>
            <a:ext cx="4888230" cy="64516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JRKG – Show &amp; Tell – 22.11.22</a:t>
            </a:r>
            <a:endParaRPr lang="en-US" b="1">
              <a:solidFill>
                <a:schemeClr val="accent2"/>
              </a:solidFill>
            </a:endParaRPr>
          </a:p>
          <a:p>
            <a:pPr algn="ctr"/>
            <a:endParaRPr lang="en-US" b="1">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13" name="Picture 13"/>
          <p:cNvPicPr>
            <a:picLocks noChangeAspect="1"/>
          </p:cNvPicPr>
          <p:nvPr/>
        </p:nvPicPr>
        <p:blipFill>
          <a:blip r:embed="rId1"/>
          <a:stretch>
            <a:fillRect/>
          </a:stretch>
        </p:blipFill>
        <p:spPr>
          <a:xfrm>
            <a:off x="1763395" y="1052830"/>
            <a:ext cx="5487035" cy="5723890"/>
          </a:xfrm>
          <a:prstGeom prst="rect">
            <a:avLst/>
          </a:prstGeom>
        </p:spPr>
      </p:pic>
      <p:sp>
        <p:nvSpPr>
          <p:cNvPr id="4" name="Text Box 3"/>
          <p:cNvSpPr txBox="1"/>
          <p:nvPr/>
        </p:nvSpPr>
        <p:spPr>
          <a:xfrm>
            <a:off x="1772285" y="407670"/>
            <a:ext cx="5441315" cy="64516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JRKG – Show &amp; Tell – 22.11.22</a:t>
            </a:r>
            <a:endParaRPr lang="en-US" b="1">
              <a:solidFill>
                <a:schemeClr val="accent2"/>
              </a:solidFill>
            </a:endParaRPr>
          </a:p>
          <a:p>
            <a:pPr algn="ctr"/>
            <a:endParaRPr lang="en-US" b="1">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useBgFill="1">
        <p:nvSpPr>
          <p:cNvPr id="2" name="Text Box 1"/>
          <p:cNvSpPr txBox="1"/>
          <p:nvPr/>
        </p:nvSpPr>
        <p:spPr>
          <a:xfrm>
            <a:off x="1705610" y="548640"/>
            <a:ext cx="5172075" cy="1383665"/>
          </a:xfrm>
          <a:prstGeom prst="rect">
            <a:avLst/>
          </a:prstGeom>
          <a:ln w="38100" cmpd="thickThin">
            <a:solidFill>
              <a:schemeClr val="accent1">
                <a:shade val="50000"/>
              </a:schemeClr>
            </a:solidFill>
            <a:prstDash val="solid"/>
          </a:ln>
        </p:spPr>
        <p:txBody>
          <a:bodyPr wrap="square" rtlCol="0">
            <a:spAutoFit/>
          </a:bodyPr>
          <a:p>
            <a:pPr algn="just"/>
            <a:endParaRPr lang="en-US" sz="1200" b="1">
              <a:solidFill>
                <a:schemeClr val="accent4"/>
              </a:solidFill>
            </a:endParaRPr>
          </a:p>
          <a:p>
            <a:pPr algn="just"/>
            <a:r>
              <a:rPr lang="en-US" sz="1200" b="1">
                <a:solidFill>
                  <a:schemeClr val="accent4"/>
                </a:solidFill>
              </a:rPr>
              <a:t>Children of Sr.KG participated in the Show and Tell event. Children showcased their talent by performing the given topics Aquatic World, Amphibians and Reptiles. Children chose a topic and they talked about it. It gave a good platform for children to exhibit their learning based on the theme. This event improved the communication skills of the children. Children came out with creative props to explain the topics. They spoke with great confidence. </a:t>
            </a:r>
            <a:endParaRPr lang="en-US" sz="1200" b="1">
              <a:solidFill>
                <a:schemeClr val="accent4"/>
              </a:solidFill>
            </a:endParaRPr>
          </a:p>
        </p:txBody>
      </p:sp>
      <p:sp>
        <p:nvSpPr>
          <p:cNvPr id="3" name="Text Box 2"/>
          <p:cNvSpPr txBox="1"/>
          <p:nvPr/>
        </p:nvSpPr>
        <p:spPr>
          <a:xfrm>
            <a:off x="1677035" y="160020"/>
            <a:ext cx="5215255" cy="368300"/>
          </a:xfrm>
          <a:prstGeom prst="rect">
            <a:avLst/>
          </a:prstGeom>
          <a:solidFill>
            <a:schemeClr val="accent2">
              <a:lumMod val="20000"/>
              <a:lumOff val="80000"/>
            </a:schemeClr>
          </a:solidFill>
        </p:spPr>
        <p:txBody>
          <a:bodyPr wrap="square" rtlCol="0">
            <a:spAutoFit/>
          </a:bodyPr>
          <a:p>
            <a:pPr algn="ctr"/>
            <a:r>
              <a:rPr lang="en-US" b="1">
                <a:solidFill>
                  <a:schemeClr val="accent2"/>
                </a:solidFill>
                <a:sym typeface="+mn-ea"/>
              </a:rPr>
              <a:t>SRKG – Show &amp; Tell – 23.11.22</a:t>
            </a:r>
            <a:endParaRPr lang="en-US" b="1">
              <a:solidFill>
                <a:schemeClr val="accent2"/>
              </a:solidFill>
              <a:sym typeface="+mn-ea"/>
            </a:endParaRPr>
          </a:p>
        </p:txBody>
      </p:sp>
      <p:pic>
        <p:nvPicPr>
          <p:cNvPr id="5" name="Picture 3"/>
          <p:cNvPicPr>
            <a:picLocks noChangeAspect="1"/>
          </p:cNvPicPr>
          <p:nvPr/>
        </p:nvPicPr>
        <p:blipFill>
          <a:blip r:embed="rId1"/>
          <a:stretch>
            <a:fillRect/>
          </a:stretch>
        </p:blipFill>
        <p:spPr>
          <a:xfrm>
            <a:off x="1649095" y="1952625"/>
            <a:ext cx="5257800" cy="46431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2" name="Picture 2"/>
          <p:cNvPicPr>
            <a:picLocks noChangeAspect="1"/>
          </p:cNvPicPr>
          <p:nvPr/>
        </p:nvPicPr>
        <p:blipFill>
          <a:blip r:embed="rId1"/>
          <a:stretch>
            <a:fillRect/>
          </a:stretch>
        </p:blipFill>
        <p:spPr>
          <a:xfrm>
            <a:off x="1868805" y="854710"/>
            <a:ext cx="5025390" cy="5817870"/>
          </a:xfrm>
          <a:prstGeom prst="rect">
            <a:avLst/>
          </a:prstGeom>
        </p:spPr>
      </p:pic>
      <p:sp>
        <p:nvSpPr>
          <p:cNvPr id="3" name="Text Box 2"/>
          <p:cNvSpPr txBox="1"/>
          <p:nvPr/>
        </p:nvSpPr>
        <p:spPr>
          <a:xfrm>
            <a:off x="1868805" y="548640"/>
            <a:ext cx="5025390" cy="368300"/>
          </a:xfrm>
          <a:prstGeom prst="rect">
            <a:avLst/>
          </a:prstGeom>
          <a:solidFill>
            <a:schemeClr val="accent2">
              <a:lumMod val="20000"/>
              <a:lumOff val="80000"/>
            </a:schemeClr>
          </a:solidFill>
        </p:spPr>
        <p:txBody>
          <a:bodyPr wrap="square" rtlCol="0">
            <a:spAutoFit/>
          </a:bodyPr>
          <a:p>
            <a:pPr algn="ctr"/>
            <a:r>
              <a:rPr lang="en-US"/>
              <a:t>CLUB ACTIVITY</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2" name="Text Box 1"/>
          <p:cNvSpPr txBox="1"/>
          <p:nvPr/>
        </p:nvSpPr>
        <p:spPr>
          <a:xfrm>
            <a:off x="3373755" y="394335"/>
            <a:ext cx="309880" cy="368300"/>
          </a:xfrm>
          <a:prstGeom prst="rect">
            <a:avLst/>
          </a:prstGeom>
          <a:noFill/>
        </p:spPr>
        <p:txBody>
          <a:bodyPr wrap="none" rtlCol="0">
            <a:spAutoFit/>
          </a:bodyPr>
          <a:p>
            <a:endParaRPr lang="en-US"/>
          </a:p>
        </p:txBody>
      </p:sp>
      <p:sp>
        <p:nvSpPr>
          <p:cNvPr id="4" name="Text Box 3"/>
          <p:cNvSpPr txBox="1"/>
          <p:nvPr/>
        </p:nvSpPr>
        <p:spPr>
          <a:xfrm>
            <a:off x="1764030" y="188595"/>
            <a:ext cx="5025390" cy="368300"/>
          </a:xfrm>
          <a:prstGeom prst="rect">
            <a:avLst/>
          </a:prstGeom>
          <a:solidFill>
            <a:schemeClr val="accent2">
              <a:lumMod val="20000"/>
              <a:lumOff val="80000"/>
            </a:schemeClr>
          </a:solidFill>
        </p:spPr>
        <p:txBody>
          <a:bodyPr wrap="square" rtlCol="0">
            <a:spAutoFit/>
          </a:bodyPr>
          <a:p>
            <a:pPr algn="ctr"/>
            <a:r>
              <a:rPr lang="en-US"/>
              <a:t>CLUB ACTIVITY</a:t>
            </a:r>
            <a:endParaRPr lang="en-US"/>
          </a:p>
        </p:txBody>
      </p:sp>
      <p:pic>
        <p:nvPicPr>
          <p:cNvPr id="8" name="Picture 8"/>
          <p:cNvPicPr>
            <a:picLocks noChangeAspect="1"/>
          </p:cNvPicPr>
          <p:nvPr/>
        </p:nvPicPr>
        <p:blipFill>
          <a:blip r:embed="rId1"/>
          <a:stretch>
            <a:fillRect/>
          </a:stretch>
        </p:blipFill>
        <p:spPr>
          <a:xfrm>
            <a:off x="1708785" y="485140"/>
            <a:ext cx="5136515" cy="60375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4" name="Text Box 3"/>
          <p:cNvSpPr txBox="1"/>
          <p:nvPr/>
        </p:nvSpPr>
        <p:spPr>
          <a:xfrm>
            <a:off x="1691005" y="188595"/>
            <a:ext cx="5746115" cy="368300"/>
          </a:xfrm>
          <a:prstGeom prst="rect">
            <a:avLst/>
          </a:prstGeom>
          <a:solidFill>
            <a:schemeClr val="accent2">
              <a:lumMod val="20000"/>
              <a:lumOff val="80000"/>
            </a:schemeClr>
          </a:solidFill>
        </p:spPr>
        <p:txBody>
          <a:bodyPr wrap="square" rtlCol="0">
            <a:spAutoFit/>
          </a:bodyPr>
          <a:p>
            <a:pPr algn="ctr"/>
            <a:r>
              <a:rPr lang="en-US"/>
              <a:t>CLUB ACTIVITY</a:t>
            </a:r>
            <a:endParaRPr lang="en-US"/>
          </a:p>
        </p:txBody>
      </p:sp>
      <p:pic>
        <p:nvPicPr>
          <p:cNvPr id="12" name="Picture 12"/>
          <p:cNvPicPr>
            <a:picLocks noChangeAspect="1"/>
          </p:cNvPicPr>
          <p:nvPr/>
        </p:nvPicPr>
        <p:blipFill>
          <a:blip r:embed="rId1"/>
          <a:stretch>
            <a:fillRect/>
          </a:stretch>
        </p:blipFill>
        <p:spPr>
          <a:xfrm>
            <a:off x="1706245" y="556895"/>
            <a:ext cx="5731510" cy="59645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4" name="Text Box 3"/>
          <p:cNvSpPr txBox="1"/>
          <p:nvPr/>
        </p:nvSpPr>
        <p:spPr>
          <a:xfrm>
            <a:off x="1691005" y="188595"/>
            <a:ext cx="5746115" cy="368300"/>
          </a:xfrm>
          <a:prstGeom prst="rect">
            <a:avLst/>
          </a:prstGeom>
          <a:solidFill>
            <a:schemeClr val="accent2">
              <a:lumMod val="20000"/>
              <a:lumOff val="80000"/>
            </a:schemeClr>
          </a:solidFill>
        </p:spPr>
        <p:txBody>
          <a:bodyPr wrap="square" rtlCol="0">
            <a:spAutoFit/>
          </a:bodyPr>
          <a:p>
            <a:pPr algn="ctr"/>
            <a:r>
              <a:rPr lang="en-US"/>
              <a:t>CLUB ACTIVITY</a:t>
            </a:r>
            <a:endParaRPr lang="en-US"/>
          </a:p>
        </p:txBody>
      </p:sp>
      <p:pic>
        <p:nvPicPr>
          <p:cNvPr id="27" name="Picture 27"/>
          <p:cNvPicPr>
            <a:picLocks noChangeAspect="1"/>
          </p:cNvPicPr>
          <p:nvPr/>
        </p:nvPicPr>
        <p:blipFill>
          <a:blip r:embed="rId1"/>
          <a:stretch>
            <a:fillRect/>
          </a:stretch>
        </p:blipFill>
        <p:spPr>
          <a:xfrm>
            <a:off x="1706245" y="563245"/>
            <a:ext cx="5731510" cy="57315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2010410" y="359410"/>
            <a:ext cx="4693285" cy="368300"/>
          </a:xfrm>
          <a:prstGeom prst="rect">
            <a:avLst/>
          </a:prstGeom>
          <a:solidFill>
            <a:schemeClr val="accent2">
              <a:lumMod val="60000"/>
              <a:lumOff val="40000"/>
            </a:schemeClr>
          </a:solidFill>
        </p:spPr>
        <p:txBody>
          <a:bodyPr wrap="square" rtlCol="0">
            <a:spAutoFit/>
          </a:bodyPr>
          <a:p>
            <a:pPr algn="ctr"/>
            <a:r>
              <a:rPr lang="en-US"/>
              <a:t>WELCOME TO GRADE I TO V</a:t>
            </a:r>
            <a:endParaRPr lang="en-US"/>
          </a:p>
        </p:txBody>
      </p:sp>
      <p:pic>
        <p:nvPicPr>
          <p:cNvPr id="4" name="Slide"/>
          <p:cNvPicPr>
            <a:picLocks noChangeAspect="1"/>
          </p:cNvPicPr>
          <p:nvPr/>
        </p:nvPicPr>
        <p:blipFill>
          <a:blip r:embed="rId1"/>
          <a:srcRect l="11003" t="12097" r="10921" b="3222"/>
          <a:stretch>
            <a:fillRect/>
          </a:stretch>
        </p:blipFill>
        <p:spPr>
          <a:xfrm>
            <a:off x="2051685" y="764540"/>
            <a:ext cx="4652010" cy="50406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sp>
        <p:nvSpPr>
          <p:cNvPr id="2" name="Text Box 1"/>
          <p:cNvSpPr txBox="1"/>
          <p:nvPr/>
        </p:nvSpPr>
        <p:spPr>
          <a:xfrm>
            <a:off x="1546860" y="551815"/>
            <a:ext cx="5318125" cy="368300"/>
          </a:xfrm>
          <a:prstGeom prst="rect">
            <a:avLst/>
          </a:prstGeom>
          <a:solidFill>
            <a:schemeClr val="accent2">
              <a:lumMod val="60000"/>
              <a:lumOff val="40000"/>
            </a:schemeClr>
          </a:solidFill>
        </p:spPr>
        <p:txBody>
          <a:bodyPr wrap="square" rtlCol="0">
            <a:spAutoFit/>
          </a:bodyPr>
          <a:p>
            <a:pPr algn="ctr"/>
            <a:r>
              <a:rPr lang="en-US"/>
              <a:t>Children’s day GRADE I &amp; II  – 14.11.22</a:t>
            </a:r>
            <a:endParaRPr lang="en-US"/>
          </a:p>
        </p:txBody>
      </p:sp>
      <p:pic>
        <p:nvPicPr>
          <p:cNvPr id="3" name="Picture 2"/>
          <p:cNvPicPr>
            <a:picLocks noChangeAspect="1"/>
          </p:cNvPicPr>
          <p:nvPr/>
        </p:nvPicPr>
        <p:blipFill>
          <a:blip r:embed="rId1"/>
          <a:stretch>
            <a:fillRect/>
          </a:stretch>
        </p:blipFill>
        <p:spPr>
          <a:xfrm>
            <a:off x="1547495" y="1340485"/>
            <a:ext cx="5320030" cy="5134610"/>
          </a:xfrm>
          <a:prstGeom prst="rect">
            <a:avLst/>
          </a:prstGeom>
        </p:spPr>
      </p:pic>
      <p:sp>
        <p:nvSpPr>
          <p:cNvPr id="4" name="Text Box 3"/>
          <p:cNvSpPr txBox="1"/>
          <p:nvPr/>
        </p:nvSpPr>
        <p:spPr>
          <a:xfrm>
            <a:off x="1619250" y="916940"/>
            <a:ext cx="5186680" cy="1383665"/>
          </a:xfrm>
          <a:prstGeom prst="rect">
            <a:avLst/>
          </a:prstGeom>
          <a:noFill/>
        </p:spPr>
        <p:txBody>
          <a:bodyPr wrap="square" rtlCol="0">
            <a:spAutoFit/>
          </a:bodyPr>
          <a:p>
            <a:pPr algn="just"/>
            <a:r>
              <a:rPr lang="en-US" sz="1200">
                <a:solidFill>
                  <a:srgbClr val="FF0000"/>
                </a:solidFill>
              </a:rPr>
              <a:t>“Every child is a different kind of flower and all together they make this world a beautiful garden”. Children’s day is one of the most important and memorable day is a student life. To make the day more special and to bring out the talents of children, various competitions were conducted for the students of Grade I &amp; II. It includes Drawing,Origami, Speech on waste management, Importance of kindness. Winners were awarded with prizes and others were appreciated by the teachers for their efforts</a:t>
            </a:r>
            <a:endParaRPr lang="en-US" sz="12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sp>
        <p:nvSpPr>
          <p:cNvPr id="2" name="Text Box 1"/>
          <p:cNvSpPr txBox="1"/>
          <p:nvPr/>
        </p:nvSpPr>
        <p:spPr>
          <a:xfrm>
            <a:off x="1187450" y="116205"/>
            <a:ext cx="7404735" cy="645160"/>
          </a:xfrm>
          <a:prstGeom prst="rect">
            <a:avLst/>
          </a:prstGeom>
          <a:solidFill>
            <a:schemeClr val="accent2">
              <a:lumMod val="40000"/>
              <a:lumOff val="60000"/>
            </a:schemeClr>
          </a:solidFill>
        </p:spPr>
        <p:txBody>
          <a:bodyPr wrap="square" rtlCol="0">
            <a:spAutoFit/>
          </a:bodyPr>
          <a:p>
            <a:pPr algn="ctr"/>
            <a:r>
              <a:rPr lang="en-US" b="1">
                <a:solidFill>
                  <a:srgbClr val="C00000"/>
                </a:solidFill>
              </a:rPr>
              <a:t>            Nursery, JRKG, SRKG, Grade 1 – 4th                                                                        	ANNUAL DAY – 6.11.22</a:t>
            </a:r>
            <a:endParaRPr lang="en-US" b="1">
              <a:solidFill>
                <a:srgbClr val="C00000"/>
              </a:solidFill>
            </a:endParaRPr>
          </a:p>
        </p:txBody>
      </p:sp>
      <p:sp>
        <p:nvSpPr>
          <p:cNvPr id="3" name="Text Box 2"/>
          <p:cNvSpPr txBox="1"/>
          <p:nvPr/>
        </p:nvSpPr>
        <p:spPr>
          <a:xfrm>
            <a:off x="1122680" y="764540"/>
            <a:ext cx="7569200" cy="1568450"/>
          </a:xfrm>
          <a:prstGeom prst="rect">
            <a:avLst/>
          </a:prstGeom>
          <a:noFill/>
        </p:spPr>
        <p:txBody>
          <a:bodyPr wrap="square" rtlCol="0">
            <a:spAutoFit/>
          </a:bodyPr>
          <a:p>
            <a:pPr algn="just"/>
            <a:r>
              <a:rPr lang="en-US" sz="1200" b="1">
                <a:gradFill>
                  <a:gsLst>
                    <a:gs pos="0">
                      <a:srgbClr val="012D86"/>
                    </a:gs>
                    <a:gs pos="100000">
                      <a:srgbClr val="0E2557"/>
                    </a:gs>
                  </a:gsLst>
                  <a:lin scaled="0"/>
                </a:gradFill>
              </a:rPr>
              <a:t>On November, 6th 2022, San Academy Tambaram celebrated its 4th Annual Day Fest in Jeppiar Engineering College Auditorium. The event was based on the theme Folklorama showcasing the cultural folk dances, folk music and folklores of various countries. Children were dressed in traditional costumes with beautiful properties based on each country’s theme and folk culture. The program commenced with Tamil Thai Vazthu followed by welcome dance, Principal’s address, Annual report, chief guest address, award ceremony and cultural events. Our chief guest for the event was Mr.Alkone Mimani – Director of Balaji Distribution Co, ltd. Children of Nursery, JrKG, SrKg and Grade 1 participated in various events including folk dances, folk songs and musical play. It was a memorable day for everyone.</a:t>
            </a:r>
            <a:endParaRPr lang="en-US" sz="1200" b="1">
              <a:gradFill>
                <a:gsLst>
                  <a:gs pos="0">
                    <a:srgbClr val="012D86"/>
                  </a:gs>
                  <a:gs pos="100000">
                    <a:srgbClr val="0E2557"/>
                  </a:gs>
                </a:gsLst>
                <a:lin scaled="0"/>
              </a:gradFill>
            </a:endParaRPr>
          </a:p>
        </p:txBody>
      </p:sp>
      <p:pic>
        <p:nvPicPr>
          <p:cNvPr id="101" name="Picture 100"/>
          <p:cNvPicPr/>
          <p:nvPr/>
        </p:nvPicPr>
        <p:blipFill>
          <a:blip r:embed="rId1"/>
          <a:stretch>
            <a:fillRect/>
          </a:stretch>
        </p:blipFill>
        <p:spPr>
          <a:xfrm>
            <a:off x="2411730" y="3140710"/>
            <a:ext cx="4106545" cy="3743325"/>
          </a:xfrm>
          <a:prstGeom prst="rect">
            <a:avLst/>
          </a:prstGeom>
          <a:noFill/>
          <a:ln w="9525">
            <a:noFill/>
          </a:ln>
        </p:spPr>
      </p:pic>
      <p:pic>
        <p:nvPicPr>
          <p:cNvPr id="102" name="Picture 101"/>
          <p:cNvPicPr/>
          <p:nvPr/>
        </p:nvPicPr>
        <p:blipFill>
          <a:blip r:embed="rId1"/>
          <a:stretch>
            <a:fillRect/>
          </a:stretch>
        </p:blipFill>
        <p:spPr>
          <a:xfrm>
            <a:off x="4572000" y="3429000"/>
            <a:ext cx="0" cy="0"/>
          </a:xfrm>
          <a:prstGeom prst="rect">
            <a:avLst/>
          </a:prstGeom>
          <a:noFill/>
          <a:ln w="9525">
            <a:noFill/>
          </a:ln>
        </p:spPr>
      </p:pic>
      <p:pic>
        <p:nvPicPr>
          <p:cNvPr id="4" name="Picture 3"/>
          <p:cNvPicPr>
            <a:picLocks noChangeAspect="1"/>
          </p:cNvPicPr>
          <p:nvPr/>
        </p:nvPicPr>
        <p:blipFill>
          <a:blip r:embed="rId2"/>
          <a:stretch>
            <a:fillRect/>
          </a:stretch>
        </p:blipFill>
        <p:spPr>
          <a:xfrm>
            <a:off x="1155065" y="2276475"/>
            <a:ext cx="7505065" cy="458216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2991" y="0"/>
          <a:ext cx="7001009" cy="6877050"/>
          <a:chOff x="2142991" y="0"/>
          <a:chExt cx="7001009" cy="6877050"/>
        </a:xfrm>
      </p:grpSpPr>
      <p:sp>
        <p:nvSpPr>
          <p:cNvPr id="5" name="Text Box 4"/>
          <p:cNvSpPr txBox="1"/>
          <p:nvPr/>
        </p:nvSpPr>
        <p:spPr>
          <a:xfrm>
            <a:off x="1097280" y="332740"/>
            <a:ext cx="6410960" cy="368300"/>
          </a:xfrm>
          <a:prstGeom prst="rect">
            <a:avLst/>
          </a:prstGeom>
          <a:solidFill>
            <a:schemeClr val="accent2">
              <a:lumMod val="40000"/>
              <a:lumOff val="60000"/>
            </a:schemeClr>
          </a:solidFill>
        </p:spPr>
        <p:txBody>
          <a:bodyPr wrap="square" rtlCol="0">
            <a:spAutoFit/>
          </a:bodyPr>
          <a:p>
            <a:pPr algn="ctr"/>
            <a:r>
              <a:rPr lang="en-US"/>
              <a:t>NO TO PLASTIC ACTIVITY – 18.11.22</a:t>
            </a:r>
            <a:endParaRPr lang="en-US"/>
          </a:p>
        </p:txBody>
      </p:sp>
      <p:sp>
        <p:nvSpPr>
          <p:cNvPr id="6" name="Text Box 5"/>
          <p:cNvSpPr txBox="1"/>
          <p:nvPr/>
        </p:nvSpPr>
        <p:spPr>
          <a:xfrm>
            <a:off x="971550" y="701040"/>
            <a:ext cx="6639560" cy="1014730"/>
          </a:xfrm>
          <a:prstGeom prst="rect">
            <a:avLst/>
          </a:prstGeom>
          <a:noFill/>
        </p:spPr>
        <p:txBody>
          <a:bodyPr wrap="square" rtlCol="0">
            <a:spAutoFit/>
          </a:bodyPr>
          <a:p>
            <a:pPr algn="just"/>
            <a:r>
              <a:rPr lang="en-US" sz="1200" b="1">
                <a:solidFill>
                  <a:srgbClr val="FF0000"/>
                </a:solidFill>
              </a:rPr>
              <a:t>At “SAN” we care for the environment. To create an awareness in students the benefits of avoiding usage of plastic, ‘NO TO PLASTIC” activity was conducted on 18.11.22. Students were shown ppt’s/videos on harmful effects of Plastic. They were also given inputs on how it can be reused worthfully. For better understanding activity like “Bird making” out of waste CD’s and Pencil stand making were given to children which  were so creative and colourful.</a:t>
            </a:r>
            <a:endParaRPr lang="en-US" sz="1200" b="1">
              <a:solidFill>
                <a:srgbClr val="FF0000"/>
              </a:solidFill>
            </a:endParaRPr>
          </a:p>
        </p:txBody>
      </p:sp>
      <p:pic>
        <p:nvPicPr>
          <p:cNvPr id="15" name="Picture 15" descr="E:\GAYATHREE\NO TO PLASTIC\CLASS 1\11.jfif"/>
          <p:cNvPicPr>
            <a:picLocks noChangeAspect="1" noChangeArrowheads="1"/>
          </p:cNvPicPr>
          <p:nvPr/>
        </p:nvPicPr>
        <p:blipFill>
          <a:blip r:embed="rId1" cstate="print">
            <a:extLst>
              <a:ext uri="{28A0092B-C50C-407E-A947-70E740481C1C}">
                <a14:useLocalDpi xmlns:a14="http://schemas.microsoft.com/office/drawing/2010/main" val="0"/>
              </a:ext>
            </a:extLst>
          </a:blip>
          <a:srcRect l="6122" t="6927" r="8120" b="8920"/>
          <a:stretch>
            <a:fillRect/>
          </a:stretch>
        </p:blipFill>
        <p:spPr>
          <a:xfrm>
            <a:off x="1097915" y="1740535"/>
            <a:ext cx="3185795" cy="4347845"/>
          </a:xfrm>
          <a:prstGeom prst="rect">
            <a:avLst/>
          </a:prstGeom>
          <a:noFill/>
          <a:ln w="28575" cmpd="thickThin">
            <a:solidFill>
              <a:schemeClr val="accent1">
                <a:shade val="50000"/>
              </a:schemeClr>
            </a:solidFill>
            <a:prstDash val="solid"/>
          </a:ln>
        </p:spPr>
      </p:pic>
      <p:pic>
        <p:nvPicPr>
          <p:cNvPr id="16" name="Picture 16" descr="E:\GAYATHREE\NO TO PLASTIC\CLASS 2\5.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364990" y="1715770"/>
            <a:ext cx="3143250" cy="4370070"/>
          </a:xfrm>
          <a:prstGeom prst="rect">
            <a:avLst/>
          </a:prstGeom>
          <a:noFill/>
          <a:ln w="28575" cmpd="thickThin">
            <a:solidFill>
              <a:schemeClr val="accent1">
                <a:shade val="50000"/>
              </a:schemeClr>
            </a:solidFill>
            <a:prstDash val="soli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2991" y="0"/>
          <a:ext cx="7001009" cy="6877050"/>
          <a:chOff x="2142991" y="0"/>
          <a:chExt cx="7001009" cy="6877050"/>
        </a:xfrm>
      </p:grpSpPr>
      <p:sp>
        <p:nvSpPr>
          <p:cNvPr id="3" name="Text Box 2"/>
          <p:cNvSpPr txBox="1"/>
          <p:nvPr/>
        </p:nvSpPr>
        <p:spPr>
          <a:xfrm>
            <a:off x="2243455" y="386715"/>
            <a:ext cx="5358130" cy="368300"/>
          </a:xfrm>
          <a:prstGeom prst="rect">
            <a:avLst/>
          </a:prstGeom>
          <a:solidFill>
            <a:schemeClr val="accent2">
              <a:lumMod val="40000"/>
              <a:lumOff val="60000"/>
            </a:schemeClr>
          </a:solidFill>
        </p:spPr>
        <p:txBody>
          <a:bodyPr wrap="square" rtlCol="0">
            <a:spAutoFit/>
          </a:bodyPr>
          <a:p>
            <a:pPr algn="ctr"/>
            <a:r>
              <a:rPr lang="en-US"/>
              <a:t>INTRA CLUB ACTIVITY  (SCIENCE CLUB)</a:t>
            </a:r>
            <a:endParaRPr lang="en-US"/>
          </a:p>
        </p:txBody>
      </p:sp>
      <p:sp>
        <p:nvSpPr>
          <p:cNvPr id="4" name="Text Box 3"/>
          <p:cNvSpPr txBox="1"/>
          <p:nvPr/>
        </p:nvSpPr>
        <p:spPr>
          <a:xfrm>
            <a:off x="2193290" y="692785"/>
            <a:ext cx="5511800" cy="1753235"/>
          </a:xfrm>
          <a:prstGeom prst="rect">
            <a:avLst/>
          </a:prstGeom>
          <a:noFill/>
        </p:spPr>
        <p:txBody>
          <a:bodyPr wrap="square" rtlCol="0">
            <a:spAutoFit/>
          </a:bodyPr>
          <a:p>
            <a:pPr algn="just"/>
            <a:r>
              <a:rPr lang="en-US" sz="1200" b="1">
                <a:solidFill>
                  <a:srgbClr val="FF0000"/>
                </a:solidFill>
              </a:rPr>
              <a:t>SCIENCE helps children develop key life skills , including an ability to communicate , remain organized and focused, and even from their own opinions based on observation .Science also helps children their senses and overall awareness. The main purpose of the CLUB is to help students generate solutions for everyday life as science is one of the most important channels of knowledge it helps to create awareness on societal needs and global changes to the students. </a:t>
            </a:r>
            <a:endParaRPr lang="en-US" sz="1200" b="1">
              <a:solidFill>
                <a:srgbClr val="FF0000"/>
              </a:solidFill>
            </a:endParaRPr>
          </a:p>
          <a:p>
            <a:pPr algn="just"/>
            <a:r>
              <a:rPr lang="en-US" sz="1200" b="1">
                <a:solidFill>
                  <a:srgbClr val="FF0000"/>
                </a:solidFill>
              </a:rPr>
              <a:t>To experience this various intra club activities were conducted like introduction to world science day,  drawing the life cycle of butterfly and creating it using clay modelling etc.</a:t>
            </a:r>
            <a:endParaRPr lang="en-US" sz="1200" b="1">
              <a:solidFill>
                <a:srgbClr val="FF0000"/>
              </a:solidFill>
            </a:endParaRPr>
          </a:p>
        </p:txBody>
      </p:sp>
      <p:pic>
        <p:nvPicPr>
          <p:cNvPr id="6" name="Picture 6" descr="E:\GAYATHREE\CLUBS\NOVEMBER\2.jf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167890" y="2446020"/>
            <a:ext cx="5590540" cy="441769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2991" y="0"/>
          <a:ext cx="7001009" cy="6877050"/>
          <a:chOff x="2142991" y="0"/>
          <a:chExt cx="7001009" cy="6877050"/>
        </a:xfrm>
      </p:grpSpPr>
      <p:sp>
        <p:nvSpPr>
          <p:cNvPr id="4" name="Text Box 3"/>
          <p:cNvSpPr txBox="1"/>
          <p:nvPr/>
        </p:nvSpPr>
        <p:spPr>
          <a:xfrm>
            <a:off x="2310130" y="620395"/>
            <a:ext cx="5291455" cy="368300"/>
          </a:xfrm>
          <a:prstGeom prst="rect">
            <a:avLst/>
          </a:prstGeom>
          <a:solidFill>
            <a:schemeClr val="accent2">
              <a:lumMod val="40000"/>
              <a:lumOff val="60000"/>
            </a:schemeClr>
          </a:solidFill>
        </p:spPr>
        <p:txBody>
          <a:bodyPr wrap="square" rtlCol="0">
            <a:spAutoFit/>
          </a:bodyPr>
          <a:p>
            <a:pPr algn="ctr"/>
            <a:r>
              <a:rPr lang="en-US"/>
              <a:t>INTRA CLUB ACTIVITY  (SCIENCE CLUB)</a:t>
            </a:r>
            <a:endParaRPr lang="en-US"/>
          </a:p>
        </p:txBody>
      </p:sp>
      <p:pic>
        <p:nvPicPr>
          <p:cNvPr id="7" name="Picture 5" descr="E:\GAYATHREE\CLUBS\NOVEMBER\1.jf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320925" y="1001395"/>
            <a:ext cx="5280660" cy="5334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1907540" y="569595"/>
            <a:ext cx="5140325" cy="645160"/>
          </a:xfrm>
          <a:prstGeom prst="rect">
            <a:avLst/>
          </a:prstGeom>
          <a:solidFill>
            <a:schemeClr val="accent2">
              <a:lumMod val="40000"/>
              <a:lumOff val="60000"/>
            </a:schemeClr>
          </a:solidFill>
        </p:spPr>
        <p:txBody>
          <a:bodyPr wrap="square" rtlCol="0">
            <a:spAutoFit/>
          </a:bodyPr>
          <a:p>
            <a:pPr algn="ctr"/>
            <a:r>
              <a:rPr lang="en-US"/>
              <a:t>NO BAG DAY – 14.11.22</a:t>
            </a:r>
            <a:endParaRPr lang="en-US"/>
          </a:p>
          <a:p>
            <a:pPr algn="ctr"/>
            <a:endParaRPr lang="en-US"/>
          </a:p>
        </p:txBody>
      </p:sp>
      <p:sp>
        <p:nvSpPr>
          <p:cNvPr id="4" name="Text Box 3"/>
          <p:cNvSpPr txBox="1"/>
          <p:nvPr/>
        </p:nvSpPr>
        <p:spPr>
          <a:xfrm>
            <a:off x="1907540" y="1268730"/>
            <a:ext cx="5140325" cy="1198880"/>
          </a:xfrm>
          <a:prstGeom prst="rect">
            <a:avLst/>
          </a:prstGeom>
          <a:noFill/>
        </p:spPr>
        <p:txBody>
          <a:bodyPr wrap="square" rtlCol="0">
            <a:spAutoFit/>
          </a:bodyPr>
          <a:p>
            <a:pPr algn="just"/>
            <a:r>
              <a:rPr lang="en-US" sz="1200" b="1">
                <a:solidFill>
                  <a:srgbClr val="FF0000"/>
                </a:solidFill>
              </a:rPr>
              <a:t>A “No Bag day” was conducted for the students of Grade I &amp; II on 14.11.22. To make the children understand about playing outdoor and to create awareness on physical fitness, students were were given many “Outdoor games” to play. They played games like free running, jumping, fire in the mountain game, hurdle race etc. It was not only a new experience but also a fun-filled day for the students.</a:t>
            </a:r>
            <a:endParaRPr lang="en-US" sz="1200" b="1">
              <a:solidFill>
                <a:srgbClr val="FF0000"/>
              </a:solidFill>
            </a:endParaRPr>
          </a:p>
        </p:txBody>
      </p:sp>
      <p:pic>
        <p:nvPicPr>
          <p:cNvPr id="6" name="Picture 1" descr="E:\GAYATHREE\NO BAG DAY\NOVEMBER - OUTDOOR GAME\Class 1\I B\4.jf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979295" y="2469515"/>
            <a:ext cx="5017770" cy="4044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3" name="Picture 3" descr="E:\GAYATHREE\NO BAG DAY\NOVEMBER - OUTDOOR GAME\Class 2\II B\3.jf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160905" y="1718945"/>
            <a:ext cx="4860290" cy="4829810"/>
          </a:xfrm>
          <a:prstGeom prst="rect">
            <a:avLst/>
          </a:prstGeom>
          <a:noFill/>
          <a:ln w="28575" cmpd="sng">
            <a:solidFill>
              <a:schemeClr val="accent2">
                <a:lumMod val="40000"/>
                <a:lumOff val="60000"/>
              </a:schemeClr>
            </a:solidFill>
            <a:prstDash val="solid"/>
          </a:ln>
        </p:spPr>
      </p:pic>
      <p:sp>
        <p:nvSpPr>
          <p:cNvPr id="5" name="Text Box 4"/>
          <p:cNvSpPr txBox="1"/>
          <p:nvPr/>
        </p:nvSpPr>
        <p:spPr>
          <a:xfrm>
            <a:off x="2112010" y="1073785"/>
            <a:ext cx="4957445" cy="645160"/>
          </a:xfrm>
          <a:prstGeom prst="rect">
            <a:avLst/>
          </a:prstGeom>
          <a:solidFill>
            <a:schemeClr val="accent2">
              <a:lumMod val="40000"/>
              <a:lumOff val="60000"/>
            </a:schemeClr>
          </a:solidFill>
        </p:spPr>
        <p:txBody>
          <a:bodyPr wrap="square" rtlCol="0">
            <a:spAutoFit/>
          </a:bodyPr>
          <a:p>
            <a:pPr algn="ctr"/>
            <a:r>
              <a:rPr lang="en-US"/>
              <a:t>NO BAG DAY – 14.11.22</a:t>
            </a:r>
            <a:endParaRPr lang="en-US"/>
          </a:p>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4055745" y="1303655"/>
            <a:ext cx="309880" cy="368300"/>
          </a:xfrm>
          <a:prstGeom prst="rect">
            <a:avLst/>
          </a:prstGeom>
          <a:noFill/>
        </p:spPr>
        <p:txBody>
          <a:bodyPr wrap="none" rtlCol="0">
            <a:spAutoFit/>
          </a:bodyPr>
          <a:p>
            <a:endParaRPr lang="en-US"/>
          </a:p>
        </p:txBody>
      </p:sp>
      <p:graphicFrame>
        <p:nvGraphicFramePr>
          <p:cNvPr id="4" name="Table 3"/>
          <p:cNvGraphicFramePr/>
          <p:nvPr/>
        </p:nvGraphicFramePr>
        <p:xfrm>
          <a:off x="1958975" y="1124585"/>
          <a:ext cx="5817235" cy="1689735"/>
        </p:xfrm>
        <a:graphic>
          <a:graphicData uri="http://schemas.openxmlformats.org/drawingml/2006/table">
            <a:tbl>
              <a:tblPr firstRow="1" bandRow="1">
                <a:tableStyleId>{5940675A-B579-460E-94D1-54222C63F5DA}</a:tableStyleId>
              </a:tblPr>
              <a:tblGrid>
                <a:gridCol w="5817235"/>
              </a:tblGrid>
              <a:tr h="1689735">
                <a:tc>
                  <a:txBody>
                    <a:bodyPr/>
                    <a:p>
                      <a:pPr marL="0" indent="0">
                        <a:buNone/>
                      </a:pPr>
                      <a:r>
                        <a:rPr lang="en-US" sz="1200" b="1">
                          <a:solidFill>
                            <a:srgbClr val="FF0000"/>
                          </a:solidFill>
                          <a:latin typeface="Calibri" panose="020F0502020204030204" charset="0"/>
                          <a:cs typeface="Calibri" panose="020F0502020204030204" charset="0"/>
                        </a:rPr>
                        <a:t>SCIENCE helps children to develop key life skills, including an ability to communicate, remain organized and focused, and even from their own opinions based on observation. Science also helps children their senses and overall awareness. SCIENCE is important for a variety of reasons including: The main purpose of the CLUB is to help students generate solutions for everyday life as science is one of the most important channels of knowledge it helps to create awareness on societal needs and global changes to the students.Students will get introduction to World science day for peace and development by witnessing the importance and relevance of science in our daily lives by seeing pictures. Also they will develop knowledge about the Life cycle of Plants. </a:t>
                      </a:r>
                      <a:endParaRPr lang="en-US" sz="1200" b="1">
                        <a:solidFill>
                          <a:srgbClr val="FF0000"/>
                        </a:solidFill>
                        <a:latin typeface="Calibri" panose="020F0502020204030204" charset="0"/>
                        <a:ea typeface="Calibri" panose="020F0502020204030204" charset="0"/>
                        <a:cs typeface="Calibri" panose="020F0502020204030204" charset="0"/>
                      </a:endParaRPr>
                    </a:p>
                  </a:txBody>
                  <a:tcPr marL="68580" marR="6858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1934845" y="692785"/>
            <a:ext cx="5841365" cy="368300"/>
          </a:xfrm>
          <a:prstGeom prst="rect">
            <a:avLst/>
          </a:prstGeom>
          <a:solidFill>
            <a:schemeClr val="accent2">
              <a:lumMod val="40000"/>
              <a:lumOff val="60000"/>
            </a:schemeClr>
          </a:solidFill>
        </p:spPr>
        <p:txBody>
          <a:bodyPr wrap="square" rtlCol="0">
            <a:spAutoFit/>
          </a:bodyPr>
          <a:p>
            <a:pPr algn="ctr"/>
            <a:r>
              <a:rPr lang="en-US" b="1">
                <a:sym typeface="+mn-ea"/>
              </a:rPr>
              <a:t>GRADE III TO V SCIENCE CLUB - 30.11.22</a:t>
            </a:r>
            <a:endParaRPr lang="en-US" b="1"/>
          </a:p>
        </p:txBody>
      </p:sp>
      <p:pic>
        <p:nvPicPr>
          <p:cNvPr id="10" name="Picture 9" descr="5 c"/>
          <p:cNvPicPr>
            <a:picLocks noChangeAspect="1"/>
          </p:cNvPicPr>
          <p:nvPr/>
        </p:nvPicPr>
        <p:blipFill>
          <a:blip r:embed="rId1"/>
          <a:stretch>
            <a:fillRect/>
          </a:stretch>
        </p:blipFill>
        <p:spPr>
          <a:xfrm>
            <a:off x="1958975" y="2924810"/>
            <a:ext cx="2105025" cy="2974975"/>
          </a:xfrm>
          <a:prstGeom prst="rect">
            <a:avLst/>
          </a:prstGeom>
          <a:noFill/>
          <a:ln w="9525">
            <a:noFill/>
          </a:ln>
        </p:spPr>
      </p:pic>
      <p:pic>
        <p:nvPicPr>
          <p:cNvPr id="11" name="Picture 1" descr="C:\Users\San Academy\Desktop\5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069715" y="2960370"/>
            <a:ext cx="1861820" cy="2939415"/>
          </a:xfrm>
          <a:prstGeom prst="rect">
            <a:avLst/>
          </a:prstGeom>
          <a:noFill/>
          <a:ln>
            <a:noFill/>
          </a:ln>
        </p:spPr>
      </p:pic>
      <p:pic>
        <p:nvPicPr>
          <p:cNvPr id="12" name="Picture 2" descr="C:\Users\San Academy\Desktop\5c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937250" y="2973705"/>
            <a:ext cx="1880870" cy="292608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4" name="Picture 3" descr="C:\Users\San Academy\Desktop\5c4.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763395" y="1500505"/>
            <a:ext cx="1770380" cy="2214245"/>
          </a:xfrm>
          <a:prstGeom prst="rect">
            <a:avLst/>
          </a:prstGeom>
          <a:noFill/>
          <a:ln>
            <a:noFill/>
          </a:ln>
        </p:spPr>
      </p:pic>
      <p:pic>
        <p:nvPicPr>
          <p:cNvPr id="6" name="Picture 4" descr="C:\Users\San Academy\Desktop\5c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636010" y="1516380"/>
            <a:ext cx="1638300" cy="2199005"/>
          </a:xfrm>
          <a:prstGeom prst="rect">
            <a:avLst/>
          </a:prstGeom>
          <a:noFill/>
          <a:ln>
            <a:noFill/>
          </a:ln>
        </p:spPr>
      </p:pic>
      <p:pic>
        <p:nvPicPr>
          <p:cNvPr id="7" name="Picture 5" descr="C:\Users\San Academy\Desktop\5c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63845" y="1500505"/>
            <a:ext cx="1906905" cy="2214880"/>
          </a:xfrm>
          <a:prstGeom prst="rect">
            <a:avLst/>
          </a:prstGeom>
          <a:noFill/>
          <a:ln>
            <a:noFill/>
          </a:ln>
        </p:spPr>
      </p:pic>
      <p:pic>
        <p:nvPicPr>
          <p:cNvPr id="9" name="Picture 6" descr="C:\Users\San Academy\Desktop\4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763395" y="3717290"/>
            <a:ext cx="1809115" cy="2553970"/>
          </a:xfrm>
          <a:prstGeom prst="rect">
            <a:avLst/>
          </a:prstGeom>
          <a:noFill/>
          <a:ln>
            <a:noFill/>
          </a:ln>
        </p:spPr>
      </p:pic>
      <p:pic>
        <p:nvPicPr>
          <p:cNvPr id="11" name="Picture 7" descr="C:\Users\San Academy\Desktop\4c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630930" y="3717290"/>
            <a:ext cx="1643380" cy="2553970"/>
          </a:xfrm>
          <a:prstGeom prst="rect">
            <a:avLst/>
          </a:prstGeom>
          <a:noFill/>
          <a:ln>
            <a:noFill/>
          </a:ln>
        </p:spPr>
      </p:pic>
      <p:pic>
        <p:nvPicPr>
          <p:cNvPr id="12" name="Picture 8" descr="C:\Users\San Academy\Desktop\4c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363845" y="3717290"/>
            <a:ext cx="1922780" cy="2564130"/>
          </a:xfrm>
          <a:prstGeom prst="rect">
            <a:avLst/>
          </a:prstGeom>
          <a:noFill/>
          <a:ln>
            <a:noFill/>
          </a:ln>
        </p:spPr>
      </p:pic>
      <p:sp>
        <p:nvSpPr>
          <p:cNvPr id="14" name="Text Box 13"/>
          <p:cNvSpPr txBox="1"/>
          <p:nvPr/>
        </p:nvSpPr>
        <p:spPr>
          <a:xfrm>
            <a:off x="1751330" y="1052830"/>
            <a:ext cx="5478780" cy="368300"/>
          </a:xfrm>
          <a:prstGeom prst="rect">
            <a:avLst/>
          </a:prstGeom>
          <a:solidFill>
            <a:schemeClr val="accent2">
              <a:lumMod val="40000"/>
              <a:lumOff val="60000"/>
            </a:schemeClr>
          </a:solidFill>
        </p:spPr>
        <p:txBody>
          <a:bodyPr wrap="square" rtlCol="0">
            <a:spAutoFit/>
          </a:bodyPr>
          <a:p>
            <a:pPr algn="ctr"/>
            <a:r>
              <a:rPr lang="en-US" b="1"/>
              <a:t>GRADE III TO V SCIENCE CLUB - 30.11.22</a:t>
            </a:r>
            <a:endParaRPr lang="en-US"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9" name="Picture 9" descr="C:\Users\San Academy\Desktop\4c4.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426210" y="1484630"/>
            <a:ext cx="1861820" cy="2475230"/>
          </a:xfrm>
          <a:prstGeom prst="rect">
            <a:avLst/>
          </a:prstGeom>
          <a:noFill/>
          <a:ln>
            <a:noFill/>
          </a:ln>
        </p:spPr>
      </p:pic>
      <p:pic>
        <p:nvPicPr>
          <p:cNvPr id="10" name="Picture 10" descr="C:\Users\San Academy\Desktop\4c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288030" y="1515110"/>
            <a:ext cx="1838325" cy="2444750"/>
          </a:xfrm>
          <a:prstGeom prst="rect">
            <a:avLst/>
          </a:prstGeom>
          <a:noFill/>
          <a:ln>
            <a:noFill/>
          </a:ln>
        </p:spPr>
      </p:pic>
      <p:pic>
        <p:nvPicPr>
          <p:cNvPr id="11" name="Picture 11" descr="C:\Users\San Academy\Desktop\4c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147945" y="1530350"/>
            <a:ext cx="1659255" cy="2428875"/>
          </a:xfrm>
          <a:prstGeom prst="rect">
            <a:avLst/>
          </a:prstGeom>
          <a:noFill/>
          <a:ln>
            <a:noFill/>
          </a:ln>
        </p:spPr>
      </p:pic>
      <p:pic>
        <p:nvPicPr>
          <p:cNvPr id="12" name="Picture 12" descr="C:\Users\San Academy\Desktop\4c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403350" y="4024630"/>
            <a:ext cx="5420995" cy="2834005"/>
          </a:xfrm>
          <a:prstGeom prst="rect">
            <a:avLst/>
          </a:prstGeom>
          <a:noFill/>
          <a:ln>
            <a:noFill/>
          </a:ln>
        </p:spPr>
      </p:pic>
      <p:sp>
        <p:nvSpPr>
          <p:cNvPr id="14" name="Text Box 13"/>
          <p:cNvSpPr txBox="1"/>
          <p:nvPr/>
        </p:nvSpPr>
        <p:spPr>
          <a:xfrm>
            <a:off x="1403350" y="1052195"/>
            <a:ext cx="5360670" cy="368300"/>
          </a:xfrm>
          <a:prstGeom prst="rect">
            <a:avLst/>
          </a:prstGeom>
          <a:solidFill>
            <a:schemeClr val="accent2">
              <a:lumMod val="40000"/>
              <a:lumOff val="60000"/>
            </a:schemeClr>
          </a:solidFill>
        </p:spPr>
        <p:txBody>
          <a:bodyPr wrap="square" rtlCol="0">
            <a:spAutoFit/>
          </a:bodyPr>
          <a:p>
            <a:pPr algn="ctr"/>
            <a:r>
              <a:rPr lang="en-US" b="1"/>
              <a:t>GRADE III TO V SCIENCE CLUB - 30.11.22</a:t>
            </a:r>
            <a:endParaRPr lang="en-US"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14" name="Text Box 13"/>
          <p:cNvSpPr txBox="1"/>
          <p:nvPr/>
        </p:nvSpPr>
        <p:spPr>
          <a:xfrm>
            <a:off x="1835785" y="476885"/>
            <a:ext cx="5478780" cy="368300"/>
          </a:xfrm>
          <a:prstGeom prst="rect">
            <a:avLst/>
          </a:prstGeom>
          <a:solidFill>
            <a:schemeClr val="accent2">
              <a:lumMod val="40000"/>
              <a:lumOff val="60000"/>
            </a:schemeClr>
          </a:solidFill>
        </p:spPr>
        <p:txBody>
          <a:bodyPr wrap="square" rtlCol="0">
            <a:spAutoFit/>
          </a:bodyPr>
          <a:p>
            <a:pPr algn="ctr"/>
            <a:r>
              <a:rPr lang="en-US" b="1"/>
              <a:t>GRADE III TO V SCIENCE CLUB - 30.11.22</a:t>
            </a:r>
            <a:endParaRPr lang="en-US" b="1"/>
          </a:p>
        </p:txBody>
      </p:sp>
      <p:pic>
        <p:nvPicPr>
          <p:cNvPr id="13" name="Picture 13" descr="C:\Users\San Academy\Desktop\4c1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07540" y="1052830"/>
            <a:ext cx="2703830" cy="3033395"/>
          </a:xfrm>
          <a:prstGeom prst="rect">
            <a:avLst/>
          </a:prstGeom>
          <a:noFill/>
          <a:ln>
            <a:noFill/>
          </a:ln>
        </p:spPr>
      </p:pic>
      <p:pic>
        <p:nvPicPr>
          <p:cNvPr id="15" name="Picture 15" descr="C:\Users\San Academy\Desktop\3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643755" y="1052830"/>
            <a:ext cx="2767965" cy="2981325"/>
          </a:xfrm>
          <a:prstGeom prst="rect">
            <a:avLst/>
          </a:prstGeom>
          <a:noFill/>
          <a:ln>
            <a:noFill/>
          </a:ln>
        </p:spPr>
      </p:pic>
      <p:pic>
        <p:nvPicPr>
          <p:cNvPr id="16" name="Picture 16" descr="C:\Users\San Academy\Desktop\3C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907540" y="4195445"/>
            <a:ext cx="1885950" cy="2662555"/>
          </a:xfrm>
          <a:prstGeom prst="rect">
            <a:avLst/>
          </a:prstGeom>
          <a:noFill/>
          <a:ln>
            <a:noFill/>
          </a:ln>
        </p:spPr>
      </p:pic>
      <p:pic>
        <p:nvPicPr>
          <p:cNvPr id="17" name="Picture 17" descr="C:\Users\San Academy\Desktop\3C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793490" y="4142740"/>
            <a:ext cx="1905000" cy="2664460"/>
          </a:xfrm>
          <a:prstGeom prst="rect">
            <a:avLst/>
          </a:prstGeom>
          <a:noFill/>
          <a:ln>
            <a:noFill/>
          </a:ln>
        </p:spPr>
      </p:pic>
      <p:pic>
        <p:nvPicPr>
          <p:cNvPr id="18" name="Picture 18" descr="C:\Users\San Academy\Desktop\3C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659120" y="4045585"/>
            <a:ext cx="1752600" cy="27247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19" name="Picture 19" descr="C:\Users\San Academy\Desktop\3C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115695" y="1085215"/>
            <a:ext cx="3945890" cy="2593340"/>
          </a:xfrm>
          <a:prstGeom prst="rect">
            <a:avLst/>
          </a:prstGeom>
          <a:noFill/>
          <a:ln>
            <a:noFill/>
          </a:ln>
        </p:spPr>
      </p:pic>
      <p:pic>
        <p:nvPicPr>
          <p:cNvPr id="20" name="Picture 20" descr="C:\Users\San Academy\Desktop\3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06805" y="3717290"/>
            <a:ext cx="6276975" cy="2799080"/>
          </a:xfrm>
          <a:prstGeom prst="rect">
            <a:avLst/>
          </a:prstGeom>
          <a:noFill/>
          <a:ln>
            <a:noFill/>
          </a:ln>
        </p:spPr>
      </p:pic>
      <p:pic>
        <p:nvPicPr>
          <p:cNvPr id="21" name="Picture 21" descr="C:\Users\San Academy\Desktop\3C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47945" y="1124585"/>
            <a:ext cx="2307590" cy="2514600"/>
          </a:xfrm>
          <a:prstGeom prst="rect">
            <a:avLst/>
          </a:prstGeom>
          <a:noFill/>
          <a:ln>
            <a:noFill/>
          </a:ln>
        </p:spPr>
      </p:pic>
      <p:sp>
        <p:nvSpPr>
          <p:cNvPr id="14" name="Text Box 13"/>
          <p:cNvSpPr txBox="1"/>
          <p:nvPr/>
        </p:nvSpPr>
        <p:spPr>
          <a:xfrm>
            <a:off x="1115695" y="620395"/>
            <a:ext cx="6268085" cy="368300"/>
          </a:xfrm>
          <a:prstGeom prst="rect">
            <a:avLst/>
          </a:prstGeom>
          <a:solidFill>
            <a:schemeClr val="accent2">
              <a:lumMod val="40000"/>
              <a:lumOff val="60000"/>
            </a:schemeClr>
          </a:solidFill>
        </p:spPr>
        <p:txBody>
          <a:bodyPr wrap="square" rtlCol="0">
            <a:spAutoFit/>
          </a:bodyPr>
          <a:p>
            <a:pPr algn="ctr"/>
            <a:r>
              <a:rPr lang="en-US" b="1"/>
              <a:t>GRADE III TO V SCIENCE CLUB - 30.11.22</a:t>
            </a:r>
            <a:endParaRPr lang="en-US"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p:pic>
        <p:nvPicPr>
          <p:cNvPr id="2" name="Picture 1"/>
          <p:cNvPicPr>
            <a:picLocks noChangeAspect="1"/>
          </p:cNvPicPr>
          <p:nvPr/>
        </p:nvPicPr>
        <p:blipFill>
          <a:blip r:embed="rId1"/>
          <a:stretch>
            <a:fillRect/>
          </a:stretch>
        </p:blipFill>
        <p:spPr>
          <a:xfrm>
            <a:off x="882650" y="692150"/>
            <a:ext cx="6979285" cy="6038850"/>
          </a:xfrm>
          <a:prstGeom prst="rect">
            <a:avLst/>
          </a:prstGeom>
        </p:spPr>
      </p:pic>
      <p:sp>
        <p:nvSpPr>
          <p:cNvPr id="3" name="Text Box 2"/>
          <p:cNvSpPr txBox="1"/>
          <p:nvPr/>
        </p:nvSpPr>
        <p:spPr>
          <a:xfrm>
            <a:off x="935355" y="188595"/>
            <a:ext cx="6926580" cy="398780"/>
          </a:xfrm>
          <a:prstGeom prst="rect">
            <a:avLst/>
          </a:prstGeom>
          <a:solidFill>
            <a:schemeClr val="accent2">
              <a:lumMod val="40000"/>
              <a:lumOff val="60000"/>
            </a:schemeClr>
          </a:solidFill>
          <a:ln>
            <a:solidFill>
              <a:srgbClr val="0070C0"/>
            </a:solidFill>
          </a:ln>
        </p:spPr>
        <p:txBody>
          <a:bodyPr wrap="square" rtlCol="0" anchor="t">
            <a:spAutoFit/>
          </a:bodyPr>
          <a:p>
            <a:r>
              <a:rPr lang="en-US" b="1">
                <a:solidFill>
                  <a:srgbClr val="C00000"/>
                </a:solidFill>
                <a:sym typeface="+mn-ea"/>
              </a:rPr>
              <a:t>     </a:t>
            </a:r>
            <a:r>
              <a:rPr lang="en-US" sz="2000" b="1">
                <a:solidFill>
                  <a:srgbClr val="C00000"/>
                </a:solidFill>
                <a:sym typeface="+mn-ea"/>
              </a:rPr>
              <a:t>Nursery, JRKG, SRKG, Grade 1 – 4th ANNUAL DAY – 6.11.22</a:t>
            </a:r>
            <a:endParaRPr lang="en-US" sz="2000" b="1">
              <a:solidFill>
                <a:srgbClr val="C00000"/>
              </a:solidFill>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1045845" y="4181475"/>
            <a:ext cx="6338570" cy="2676525"/>
          </a:xfrm>
          <a:prstGeom prst="rect">
            <a:avLst/>
          </a:prstGeom>
          <a:noFill/>
        </p:spPr>
        <p:txBody>
          <a:bodyPr wrap="square" rtlCol="0">
            <a:spAutoFit/>
          </a:bodyPr>
          <a:p>
            <a:pPr algn="just"/>
            <a:endParaRPr lang="en-US" sz="1200" b="1">
              <a:solidFill>
                <a:schemeClr val="accent2"/>
              </a:solidFill>
            </a:endParaRPr>
          </a:p>
          <a:p>
            <a:pPr algn="just"/>
            <a:r>
              <a:rPr lang="en-US" sz="1200" b="1">
                <a:solidFill>
                  <a:schemeClr val="accent2"/>
                </a:solidFill>
              </a:rPr>
              <a:t>World Television Day discusses how globalisation and communication are portrayed in the modern world. It also explains how international relations and the development of major issues have been influenced by global communication, which also acts as a guiding principle for the global economy. Additionally, the day highlights how important and necessary communication is to cope with the modern world.</a:t>
            </a:r>
            <a:endParaRPr lang="en-US" sz="1200" b="1">
              <a:solidFill>
                <a:schemeClr val="accent2"/>
              </a:solidFill>
            </a:endParaRPr>
          </a:p>
          <a:p>
            <a:pPr algn="just"/>
            <a:r>
              <a:rPr lang="en-US" sz="1200" b="1">
                <a:solidFill>
                  <a:schemeClr val="accent2"/>
                </a:solidFill>
              </a:rPr>
              <a:t>World Television Day emphasizes how communication has emerged as one of the most important global issues of the day, not only because of its importance to the global economy but also because it offers guidance for social and cultural developments. The day acknowledges the UN’s continuous efforts to address the major problems humanity faces, and how TV, as one of the most wide-reaching forms of communication today, should play a role in making the world aware of these issues.</a:t>
            </a:r>
            <a:endParaRPr lang="en-US" sz="1200" b="1">
              <a:solidFill>
                <a:schemeClr val="accent2"/>
              </a:solidFill>
            </a:endParaRPr>
          </a:p>
          <a:p>
            <a:pPr algn="just"/>
            <a:r>
              <a:rPr lang="en-US" sz="1200" b="1">
                <a:solidFill>
                  <a:schemeClr val="accent2"/>
                </a:solidFill>
              </a:rPr>
              <a:t>World Television Day was celebrated on 28th November. Students participated in various activities and portrayed the cause and effects of Television. Snapshot of the day is shared below:</a:t>
            </a:r>
            <a:endParaRPr lang="en-US" sz="1200" b="1">
              <a:solidFill>
                <a:schemeClr val="accent2"/>
              </a:solidFill>
            </a:endParaRPr>
          </a:p>
        </p:txBody>
      </p:sp>
      <p:sp>
        <p:nvSpPr>
          <p:cNvPr id="14" name="Text Box 13"/>
          <p:cNvSpPr txBox="1"/>
          <p:nvPr/>
        </p:nvSpPr>
        <p:spPr>
          <a:xfrm>
            <a:off x="1097280" y="764540"/>
            <a:ext cx="6055360" cy="368300"/>
          </a:xfrm>
          <a:prstGeom prst="rect">
            <a:avLst/>
          </a:prstGeom>
          <a:solidFill>
            <a:schemeClr val="accent2">
              <a:lumMod val="40000"/>
              <a:lumOff val="60000"/>
            </a:schemeClr>
          </a:solidFill>
        </p:spPr>
        <p:txBody>
          <a:bodyPr wrap="square" rtlCol="0">
            <a:spAutoFit/>
          </a:bodyPr>
          <a:p>
            <a:pPr algn="ctr"/>
            <a:r>
              <a:rPr lang="en-US" b="1"/>
              <a:t>GRADE III TO V WORLD TELEVISION DAY </a:t>
            </a:r>
            <a:endParaRPr lang="en-US" b="1"/>
          </a:p>
        </p:txBody>
      </p:sp>
      <p:pic>
        <p:nvPicPr>
          <p:cNvPr id="6" name="Picture 1" descr="C:\Users\San Academy\Desktop\t7.jpg"/>
          <p:cNvPicPr>
            <a:picLocks noChangeAspect="1" noChangeArrowheads="1"/>
          </p:cNvPicPr>
          <p:nvPr/>
        </p:nvPicPr>
        <p:blipFill>
          <a:blip r:embed="rId1">
            <a:extLst>
              <a:ext uri="{28A0092B-C50C-407E-A947-70E740481C1C}">
                <a14:useLocalDpi xmlns:a14="http://schemas.microsoft.com/office/drawing/2010/main" val="0"/>
              </a:ext>
            </a:extLst>
          </a:blip>
          <a:srcRect t="4439" r="9666"/>
          <a:stretch>
            <a:fillRect/>
          </a:stretch>
        </p:blipFill>
        <p:spPr>
          <a:xfrm>
            <a:off x="1115695" y="1316355"/>
            <a:ext cx="6198235" cy="2832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4" name="Picture 3"/>
          <p:cNvPicPr>
            <a:picLocks noChangeAspect="1"/>
          </p:cNvPicPr>
          <p:nvPr/>
        </p:nvPicPr>
        <p:blipFill>
          <a:blip r:embed="rId1"/>
          <a:stretch>
            <a:fillRect/>
          </a:stretch>
        </p:blipFill>
        <p:spPr>
          <a:xfrm>
            <a:off x="1259205" y="780415"/>
            <a:ext cx="6370320" cy="6077585"/>
          </a:xfrm>
          <a:prstGeom prst="rect">
            <a:avLst/>
          </a:prstGeom>
          <a:blipFill>
            <a:blip r:embed="rId2"/>
            <a:tile tx="0" ty="0" sx="100000" sy="100000" flip="none" algn="tl"/>
          </a:blipFill>
        </p:spPr>
      </p:pic>
      <p:sp>
        <p:nvSpPr>
          <p:cNvPr id="14" name="Text Box 13"/>
          <p:cNvSpPr txBox="1"/>
          <p:nvPr/>
        </p:nvSpPr>
        <p:spPr>
          <a:xfrm>
            <a:off x="1537335" y="836930"/>
            <a:ext cx="5890895" cy="368300"/>
          </a:xfrm>
          <a:prstGeom prst="rect">
            <a:avLst/>
          </a:prstGeom>
          <a:solidFill>
            <a:schemeClr val="accent2">
              <a:lumMod val="40000"/>
              <a:lumOff val="60000"/>
            </a:schemeClr>
          </a:solidFill>
        </p:spPr>
        <p:txBody>
          <a:bodyPr wrap="square" rtlCol="0">
            <a:spAutoFit/>
          </a:bodyPr>
          <a:p>
            <a:pPr algn="ctr"/>
            <a:r>
              <a:rPr lang="en-US" b="1"/>
              <a:t>GRADE III TO V WORLD TELEVISION DAY </a:t>
            </a:r>
            <a:endParaRPr lang="en-US"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7" name="Picture 7" descr="C:\Users\San Academy\Desktop\t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706245" y="1283335"/>
            <a:ext cx="5731510" cy="4526915"/>
          </a:xfrm>
          <a:prstGeom prst="rect">
            <a:avLst/>
          </a:prstGeom>
          <a:noFill/>
          <a:ln>
            <a:noFill/>
          </a:ln>
        </p:spPr>
      </p:pic>
      <p:sp>
        <p:nvSpPr>
          <p:cNvPr id="14" name="Text Box 13"/>
          <p:cNvSpPr txBox="1"/>
          <p:nvPr/>
        </p:nvSpPr>
        <p:spPr>
          <a:xfrm>
            <a:off x="1706245" y="908685"/>
            <a:ext cx="5720715" cy="368300"/>
          </a:xfrm>
          <a:prstGeom prst="rect">
            <a:avLst/>
          </a:prstGeom>
          <a:solidFill>
            <a:schemeClr val="accent2">
              <a:lumMod val="40000"/>
              <a:lumOff val="60000"/>
            </a:schemeClr>
          </a:solidFill>
        </p:spPr>
        <p:txBody>
          <a:bodyPr wrap="square" rtlCol="0">
            <a:spAutoFit/>
          </a:bodyPr>
          <a:p>
            <a:pPr algn="ctr"/>
            <a:r>
              <a:rPr lang="en-US" b="1"/>
              <a:t>GRADE III TO V WORLD TELEVISION DAY </a:t>
            </a:r>
            <a:endParaRPr lang="en-US"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4" name="Picture 1" descr="C:\Users\San Academy\Desktop\KIN.jpg"/>
          <p:cNvPicPr>
            <a:picLocks noChangeAspect="1" noChangeArrowheads="1"/>
          </p:cNvPicPr>
          <p:nvPr/>
        </p:nvPicPr>
        <p:blipFill>
          <a:blip r:embed="rId1">
            <a:extLst>
              <a:ext uri="{28A0092B-C50C-407E-A947-70E740481C1C}">
                <a14:useLocalDpi xmlns:a14="http://schemas.microsoft.com/office/drawing/2010/main" val="0"/>
              </a:ext>
            </a:extLst>
          </a:blip>
          <a:srcRect b="14814"/>
          <a:stretch>
            <a:fillRect/>
          </a:stretch>
        </p:blipFill>
        <p:spPr>
          <a:xfrm>
            <a:off x="2977515" y="1484630"/>
            <a:ext cx="3189605" cy="2321560"/>
          </a:xfrm>
          <a:prstGeom prst="rect">
            <a:avLst/>
          </a:prstGeom>
          <a:noFill/>
          <a:ln>
            <a:noFill/>
          </a:ln>
        </p:spPr>
      </p:pic>
      <p:sp>
        <p:nvSpPr>
          <p:cNvPr id="5" name="Text Box 4"/>
          <p:cNvSpPr txBox="1"/>
          <p:nvPr/>
        </p:nvSpPr>
        <p:spPr>
          <a:xfrm>
            <a:off x="1691640" y="4004945"/>
            <a:ext cx="5918835" cy="2553335"/>
          </a:xfrm>
          <a:prstGeom prst="rect">
            <a:avLst/>
          </a:prstGeom>
          <a:noFill/>
        </p:spPr>
        <p:txBody>
          <a:bodyPr wrap="square" rtlCol="0">
            <a:spAutoFit/>
          </a:bodyPr>
          <a:p>
            <a:pPr algn="just"/>
            <a:r>
              <a:rPr lang="en-US" sz="1600" b="1">
                <a:solidFill>
                  <a:schemeClr val="accent2"/>
                </a:solidFill>
              </a:rPr>
              <a:t>World Kindness Day is to highlight good deeds in the community focusing on the positive power and the common thread of kindness for good which binds us. Kindness is a fundamental part of the human condition which bridges the divides of race, religion, politics, gender and location. Approaches are being made to the United Nations by the peak global body, the World Kindness Movement, to have World Kindness Day officially recognized and its members unanimously sign a Declaration of Support for World Kindness. Glimpse of the World Kindness Day celebrated by the students of San Academy:</a:t>
            </a:r>
            <a:endParaRPr lang="en-US" sz="1600" b="1">
              <a:solidFill>
                <a:schemeClr val="accent2"/>
              </a:solidFill>
            </a:endParaRPr>
          </a:p>
        </p:txBody>
      </p:sp>
      <p:sp>
        <p:nvSpPr>
          <p:cNvPr id="14" name="Text Box 13"/>
          <p:cNvSpPr txBox="1"/>
          <p:nvPr/>
        </p:nvSpPr>
        <p:spPr>
          <a:xfrm>
            <a:off x="1623695" y="980440"/>
            <a:ext cx="6055360" cy="368300"/>
          </a:xfrm>
          <a:prstGeom prst="rect">
            <a:avLst/>
          </a:prstGeom>
          <a:solidFill>
            <a:schemeClr val="accent2">
              <a:lumMod val="40000"/>
              <a:lumOff val="60000"/>
            </a:schemeClr>
          </a:solidFill>
        </p:spPr>
        <p:txBody>
          <a:bodyPr wrap="square" rtlCol="0">
            <a:spAutoFit/>
          </a:bodyPr>
          <a:p>
            <a:pPr algn="ctr"/>
            <a:r>
              <a:rPr lang="en-US" b="1"/>
              <a:t>GRADE III TO V WORLD KINDNESS  DAY </a:t>
            </a:r>
            <a:endParaRPr lang="en-US"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14" name="Text Box 13"/>
          <p:cNvSpPr txBox="1"/>
          <p:nvPr/>
        </p:nvSpPr>
        <p:spPr>
          <a:xfrm>
            <a:off x="1691640" y="476885"/>
            <a:ext cx="6055360" cy="368300"/>
          </a:xfrm>
          <a:prstGeom prst="rect">
            <a:avLst/>
          </a:prstGeom>
          <a:solidFill>
            <a:schemeClr val="accent2">
              <a:lumMod val="40000"/>
              <a:lumOff val="60000"/>
            </a:schemeClr>
          </a:solidFill>
        </p:spPr>
        <p:txBody>
          <a:bodyPr wrap="square" rtlCol="0">
            <a:spAutoFit/>
          </a:bodyPr>
          <a:p>
            <a:pPr algn="ctr"/>
            <a:r>
              <a:rPr lang="en-US" b="1"/>
              <a:t>GRADE III TO V WORLD KINDNESS  DAY </a:t>
            </a:r>
            <a:endParaRPr lang="en-US" b="1"/>
          </a:p>
        </p:txBody>
      </p:sp>
      <p:pic>
        <p:nvPicPr>
          <p:cNvPr id="3" name="Picture 2"/>
          <p:cNvPicPr>
            <a:picLocks noChangeAspect="1"/>
          </p:cNvPicPr>
          <p:nvPr/>
        </p:nvPicPr>
        <p:blipFill>
          <a:blip r:embed="rId1"/>
          <a:stretch>
            <a:fillRect/>
          </a:stretch>
        </p:blipFill>
        <p:spPr>
          <a:xfrm>
            <a:off x="1691640" y="1052830"/>
            <a:ext cx="5915025" cy="531114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3" name="Slide"/>
          <p:cNvPicPr>
            <a:picLocks noChangeAspect="1"/>
          </p:cNvPicPr>
          <p:nvPr/>
        </p:nvPicPr>
        <p:blipFill>
          <a:blip r:embed="rId1"/>
          <a:srcRect l="8889" t="11514" r="9582" b="2622"/>
          <a:stretch>
            <a:fillRect/>
          </a:stretch>
        </p:blipFill>
        <p:spPr>
          <a:xfrm>
            <a:off x="2457450" y="1124585"/>
            <a:ext cx="4169410" cy="5163820"/>
          </a:xfrm>
          <a:prstGeom prst="rect">
            <a:avLst/>
          </a:prstGeom>
        </p:spPr>
      </p:pic>
      <p:sp>
        <p:nvSpPr>
          <p:cNvPr id="14" name="Text Box 13"/>
          <p:cNvSpPr txBox="1"/>
          <p:nvPr/>
        </p:nvSpPr>
        <p:spPr>
          <a:xfrm>
            <a:off x="2370455" y="476885"/>
            <a:ext cx="4307840" cy="368300"/>
          </a:xfrm>
          <a:prstGeom prst="rect">
            <a:avLst/>
          </a:prstGeom>
          <a:solidFill>
            <a:schemeClr val="accent2">
              <a:lumMod val="40000"/>
              <a:lumOff val="60000"/>
            </a:schemeClr>
          </a:solidFill>
        </p:spPr>
        <p:txBody>
          <a:bodyPr wrap="square" rtlCol="0">
            <a:spAutoFit/>
          </a:bodyPr>
          <a:p>
            <a:pPr algn="ctr"/>
            <a:r>
              <a:rPr lang="en-US" b="1"/>
              <a:t>WELCOME TO GRADE VI TO IX</a:t>
            </a:r>
            <a:endParaRPr lang="en-US"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1836420" y="954405"/>
            <a:ext cx="5954395" cy="368300"/>
          </a:xfrm>
          <a:prstGeom prst="rect">
            <a:avLst/>
          </a:prstGeom>
          <a:solidFill>
            <a:schemeClr val="accent2">
              <a:lumMod val="40000"/>
              <a:lumOff val="60000"/>
            </a:schemeClr>
          </a:solidFill>
        </p:spPr>
        <p:txBody>
          <a:bodyPr wrap="square" rtlCol="0">
            <a:spAutoFit/>
          </a:bodyPr>
          <a:p>
            <a:pPr algn="ctr"/>
            <a:r>
              <a:rPr lang="en-US"/>
              <a:t>GRADE VI &amp; VII ART AND CRAFT CLUB</a:t>
            </a:r>
            <a:endParaRPr lang="en-US"/>
          </a:p>
        </p:txBody>
      </p:sp>
      <p:sp>
        <p:nvSpPr>
          <p:cNvPr id="4" name="Text Box 3"/>
          <p:cNvSpPr txBox="1"/>
          <p:nvPr/>
        </p:nvSpPr>
        <p:spPr>
          <a:xfrm>
            <a:off x="1835785" y="1484630"/>
            <a:ext cx="5906135" cy="1383665"/>
          </a:xfrm>
          <a:prstGeom prst="rect">
            <a:avLst/>
          </a:prstGeom>
          <a:noFill/>
        </p:spPr>
        <p:txBody>
          <a:bodyPr wrap="square" rtlCol="0">
            <a:spAutoFit/>
          </a:bodyPr>
          <a:p>
            <a:pPr algn="just"/>
            <a:r>
              <a:rPr lang="en-US" sz="1400" b="1">
                <a:solidFill>
                  <a:schemeClr val="accent2"/>
                </a:solidFill>
              </a:rPr>
              <a:t>Students are introduced to the concept of Art and craft club whichgives students a sense of achievement and allow them to takepride in their work which builds confidence. Paper Sculpture artis a great, safe way to discover that it's okay to make mistakesand that getting things 'wrong' can lead you to a whole new idea.The students are instructed step by step to do the sculpture after watching a tutorial video.</a:t>
            </a:r>
            <a:endParaRPr lang="en-US" sz="1400" b="1">
              <a:solidFill>
                <a:schemeClr val="accent2"/>
              </a:solidFill>
            </a:endParaRPr>
          </a:p>
        </p:txBody>
      </p:sp>
      <p:pic>
        <p:nvPicPr>
          <p:cNvPr id="5"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07540" y="3068955"/>
            <a:ext cx="2997200" cy="2914015"/>
          </a:xfrm>
          <a:prstGeom prst="rect">
            <a:avLst/>
          </a:prstGeom>
          <a:noFill/>
          <a:ln w="28575" cmpd="dbl">
            <a:solidFill>
              <a:schemeClr val="accent1">
                <a:shade val="50000"/>
              </a:schemeClr>
            </a:solidFill>
            <a:prstDash val="solid"/>
          </a:ln>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32045" y="3068320"/>
            <a:ext cx="2858770" cy="2914650"/>
          </a:xfrm>
          <a:prstGeom prst="rect">
            <a:avLst/>
          </a:prstGeom>
          <a:noFill/>
          <a:ln w="28575" cmpd="dbl">
            <a:solidFill>
              <a:schemeClr val="accent1">
                <a:shade val="50000"/>
              </a:schemeClr>
            </a:solidFill>
            <a:prstDash val="soli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1765935" y="188595"/>
            <a:ext cx="5847715" cy="368300"/>
          </a:xfrm>
          <a:prstGeom prst="rect">
            <a:avLst/>
          </a:prstGeom>
          <a:solidFill>
            <a:schemeClr val="accent2">
              <a:lumMod val="40000"/>
              <a:lumOff val="60000"/>
            </a:schemeClr>
          </a:solidFill>
        </p:spPr>
        <p:txBody>
          <a:bodyPr wrap="square" rtlCol="0">
            <a:spAutoFit/>
          </a:bodyPr>
          <a:p>
            <a:pPr algn="ctr"/>
            <a:r>
              <a:rPr lang="en-US"/>
              <a:t>GRADE VIII AND IX THEATRE CLUB</a:t>
            </a:r>
            <a:endParaRPr lang="en-US"/>
          </a:p>
        </p:txBody>
      </p:sp>
      <p:sp>
        <p:nvSpPr>
          <p:cNvPr id="4" name="Text Box 3"/>
          <p:cNvSpPr txBox="1"/>
          <p:nvPr/>
        </p:nvSpPr>
        <p:spPr>
          <a:xfrm>
            <a:off x="1757680" y="764540"/>
            <a:ext cx="5864225" cy="829945"/>
          </a:xfrm>
          <a:prstGeom prst="rect">
            <a:avLst/>
          </a:prstGeom>
          <a:noFill/>
        </p:spPr>
        <p:txBody>
          <a:bodyPr wrap="square" rtlCol="0">
            <a:spAutoFit/>
          </a:bodyPr>
          <a:p>
            <a:pPr algn="just"/>
            <a:r>
              <a:rPr lang="en-US" sz="1600" b="1">
                <a:solidFill>
                  <a:schemeClr val="accent2"/>
                </a:solidFill>
              </a:rPr>
              <a:t>A Theater club gives students an outlet for interests that go beyondacting and leads to friendships across grades.Students of grade IX conducted a lively puppet show  . </a:t>
            </a:r>
            <a:endParaRPr lang="en-US" sz="1600" b="1">
              <a:solidFill>
                <a:schemeClr val="accent2"/>
              </a:solidFill>
            </a:endParaRPr>
          </a:p>
        </p:txBody>
      </p:sp>
      <p:pic>
        <p:nvPicPr>
          <p:cNvPr id="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835785" y="1594485"/>
            <a:ext cx="2726690" cy="2100580"/>
          </a:xfrm>
          <a:prstGeom prst="rect">
            <a:avLst/>
          </a:prstGeom>
          <a:noFill/>
          <a:ln w="28575" cmpd="sng">
            <a:solidFill>
              <a:schemeClr val="accent1">
                <a:shade val="50000"/>
              </a:schemeClr>
            </a:solidFill>
            <a:prstDash val="solid"/>
          </a:ln>
        </p:spPr>
      </p:pic>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t="31363" b="23692"/>
          <a:stretch>
            <a:fillRect/>
          </a:stretch>
        </p:blipFill>
        <p:spPr>
          <a:xfrm>
            <a:off x="4716145" y="1594485"/>
            <a:ext cx="2812415" cy="2039620"/>
          </a:xfrm>
          <a:prstGeom prst="rect">
            <a:avLst/>
          </a:prstGeom>
          <a:noFill/>
          <a:ln w="28575" cmpd="sng">
            <a:solidFill>
              <a:schemeClr val="accent1">
                <a:shade val="50000"/>
              </a:schemeClr>
            </a:solidFill>
            <a:prstDash val="solid"/>
          </a:ln>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35785" y="3729355"/>
            <a:ext cx="5708650" cy="2892425"/>
          </a:xfrm>
          <a:prstGeom prst="rect">
            <a:avLst/>
          </a:prstGeom>
          <a:noFill/>
          <a:ln w="28575" cmpd="sng">
            <a:solidFill>
              <a:schemeClr val="accent1">
                <a:shade val="50000"/>
              </a:schemeClr>
            </a:solidFill>
            <a:prstDash val="soli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1524000" y="332740"/>
            <a:ext cx="5847715" cy="368300"/>
          </a:xfrm>
          <a:prstGeom prst="rect">
            <a:avLst/>
          </a:prstGeom>
          <a:solidFill>
            <a:schemeClr val="accent2">
              <a:lumMod val="40000"/>
              <a:lumOff val="60000"/>
            </a:schemeClr>
          </a:solidFill>
        </p:spPr>
        <p:txBody>
          <a:bodyPr wrap="square" rtlCol="0">
            <a:spAutoFit/>
          </a:bodyPr>
          <a:p>
            <a:pPr algn="ctr"/>
            <a:r>
              <a:rPr lang="en-US"/>
              <a:t>GRADE VIII AND IX THEATRE CLUB</a:t>
            </a:r>
            <a:endParaRPr lang="en-US"/>
          </a:p>
        </p:txBody>
      </p:sp>
      <p:pic>
        <p:nvPicPr>
          <p:cNvPr id="7"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524000" y="814705"/>
            <a:ext cx="3018790" cy="2731770"/>
          </a:xfrm>
          <a:prstGeom prst="rect">
            <a:avLst/>
          </a:prstGeom>
          <a:noFill/>
        </p:spPr>
      </p:pic>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0" y="3559175"/>
            <a:ext cx="5787390" cy="3225165"/>
          </a:xfrm>
          <a:prstGeom prst="rect">
            <a:avLst/>
          </a:prstGeom>
          <a:noFill/>
        </p:spPr>
      </p:pic>
      <p:pic>
        <p:nvPicPr>
          <p:cNvPr id="1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562475" y="764540"/>
            <a:ext cx="2781935" cy="273875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2988945" y="534670"/>
            <a:ext cx="309880" cy="368300"/>
          </a:xfrm>
          <a:prstGeom prst="rect">
            <a:avLst/>
          </a:prstGeom>
          <a:noFill/>
        </p:spPr>
        <p:txBody>
          <a:bodyPr wrap="none" rtlCol="0">
            <a:spAutoFit/>
          </a:bodyPr>
          <a:p>
            <a:endParaRPr lang="en-US"/>
          </a:p>
        </p:txBody>
      </p:sp>
      <p:sp>
        <p:nvSpPr>
          <p:cNvPr id="5" name="Text Box 4"/>
          <p:cNvSpPr txBox="1"/>
          <p:nvPr/>
        </p:nvSpPr>
        <p:spPr>
          <a:xfrm>
            <a:off x="3234055" y="1338580"/>
            <a:ext cx="309880" cy="368300"/>
          </a:xfrm>
          <a:prstGeom prst="rect">
            <a:avLst/>
          </a:prstGeom>
          <a:noFill/>
        </p:spPr>
        <p:txBody>
          <a:bodyPr wrap="none" rtlCol="0">
            <a:spAutoFit/>
          </a:bodyPr>
          <a:p>
            <a:endParaRPr lang="en-US"/>
          </a:p>
        </p:txBody>
      </p:sp>
      <p:sp>
        <p:nvSpPr>
          <p:cNvPr id="7" name="Text Box 6"/>
          <p:cNvSpPr txBox="1"/>
          <p:nvPr/>
        </p:nvSpPr>
        <p:spPr>
          <a:xfrm>
            <a:off x="1781175" y="871855"/>
            <a:ext cx="5233035" cy="368300"/>
          </a:xfrm>
          <a:prstGeom prst="rect">
            <a:avLst/>
          </a:prstGeom>
          <a:solidFill>
            <a:schemeClr val="accent2">
              <a:lumMod val="40000"/>
              <a:lumOff val="60000"/>
            </a:schemeClr>
          </a:solidFill>
        </p:spPr>
        <p:txBody>
          <a:bodyPr wrap="square" rtlCol="0">
            <a:spAutoFit/>
          </a:bodyPr>
          <a:p>
            <a:pPr algn="ctr"/>
            <a:r>
              <a:rPr lang="en-US"/>
              <a:t>GRADE VIII AND IX THEATRE CLUB</a:t>
            </a:r>
            <a:endParaRPr lang="en-US"/>
          </a:p>
        </p:txBody>
      </p:sp>
      <p:pic>
        <p:nvPicPr>
          <p:cNvPr id="9"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835785" y="1338580"/>
            <a:ext cx="1632585" cy="1659255"/>
          </a:xfrm>
          <a:prstGeom prst="rect">
            <a:avLst/>
          </a:prstGeom>
          <a:noFill/>
          <a:ln w="28575" cmpd="sng">
            <a:solidFill>
              <a:schemeClr val="accent1">
                <a:shade val="50000"/>
              </a:schemeClr>
            </a:solidFill>
            <a:prstDash val="solid"/>
          </a:ln>
        </p:spPr>
      </p:pic>
      <p:pic>
        <p:nvPicPr>
          <p:cNvPr id="1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545840" y="1338580"/>
            <a:ext cx="1695450" cy="1699260"/>
          </a:xfrm>
          <a:prstGeom prst="rect">
            <a:avLst/>
          </a:prstGeom>
          <a:noFill/>
          <a:ln w="28575" cmpd="sng">
            <a:solidFill>
              <a:schemeClr val="accent1">
                <a:shade val="50000"/>
              </a:schemeClr>
            </a:solidFill>
            <a:prstDash val="solid"/>
          </a:ln>
        </p:spPr>
      </p:pic>
      <p:pic>
        <p:nvPicPr>
          <p:cNvPr id="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37810" y="1338580"/>
            <a:ext cx="1612265" cy="1728470"/>
          </a:xfrm>
          <a:prstGeom prst="rect">
            <a:avLst/>
          </a:prstGeom>
          <a:noFill/>
          <a:ln w="28575" cmpd="sng">
            <a:solidFill>
              <a:schemeClr val="accent1">
                <a:shade val="50000"/>
              </a:schemeClr>
            </a:solidFill>
            <a:prstDash val="solid"/>
          </a:ln>
        </p:spPr>
      </p:pic>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852930" y="3140710"/>
            <a:ext cx="1621790" cy="2074545"/>
          </a:xfrm>
          <a:prstGeom prst="rect">
            <a:avLst/>
          </a:prstGeom>
          <a:noFill/>
          <a:ln w="28575" cmpd="sng">
            <a:solidFill>
              <a:schemeClr val="accent1">
                <a:shade val="50000"/>
              </a:schemeClr>
            </a:solidFill>
            <a:prstDash val="solid"/>
          </a:ln>
        </p:spPr>
      </p:pic>
      <p:pic>
        <p:nvPicPr>
          <p:cNvPr id="14"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563620" y="3136265"/>
            <a:ext cx="1668145" cy="2044700"/>
          </a:xfrm>
          <a:prstGeom prst="rect">
            <a:avLst/>
          </a:prstGeom>
          <a:noFill/>
          <a:ln w="28575" cmpd="sng">
            <a:solidFill>
              <a:schemeClr val="accent1">
                <a:shade val="50000"/>
              </a:schemeClr>
            </a:solidFill>
            <a:prstDash val="solid"/>
          </a:ln>
        </p:spPr>
      </p:pic>
      <p:pic>
        <p:nvPicPr>
          <p:cNvPr id="15"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320665" y="3194685"/>
            <a:ext cx="1704340" cy="202755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sp>
        <p:nvSpPr>
          <p:cNvPr id="2" name="Text Box 1"/>
          <p:cNvSpPr txBox="1"/>
          <p:nvPr/>
        </p:nvSpPr>
        <p:spPr>
          <a:xfrm>
            <a:off x="1732280" y="88900"/>
            <a:ext cx="5611495" cy="645160"/>
          </a:xfrm>
          <a:prstGeom prst="rect">
            <a:avLst/>
          </a:prstGeom>
          <a:solidFill>
            <a:schemeClr val="accent2">
              <a:lumMod val="40000"/>
              <a:lumOff val="60000"/>
            </a:schemeClr>
          </a:solidFill>
        </p:spPr>
        <p:txBody>
          <a:bodyPr wrap="square" rtlCol="0">
            <a:spAutoFit/>
          </a:bodyPr>
          <a:p>
            <a:pPr algn="l"/>
            <a:r>
              <a:rPr lang="en-US" b="1">
                <a:solidFill>
                  <a:srgbClr val="C00000"/>
                </a:solidFill>
                <a:latin typeface="Calibri" panose="020F0502020204030204" charset="0"/>
                <a:cs typeface="Calibri" panose="020F0502020204030204" charset="0"/>
              </a:rPr>
              <a:t> Nursery, JRKG, SRKG – Intra School  Competition 9.11.22</a:t>
            </a:r>
            <a:endParaRPr lang="en-US"/>
          </a:p>
          <a:p>
            <a:pPr algn="l"/>
            <a:endParaRPr lang="en-US"/>
          </a:p>
        </p:txBody>
      </p:sp>
      <p:pic>
        <p:nvPicPr>
          <p:cNvPr id="26" name="Picture 26"/>
          <p:cNvPicPr>
            <a:picLocks noChangeAspect="1"/>
          </p:cNvPicPr>
          <p:nvPr/>
        </p:nvPicPr>
        <p:blipFill>
          <a:blip r:embed="rId1"/>
          <a:stretch>
            <a:fillRect/>
          </a:stretch>
        </p:blipFill>
        <p:spPr>
          <a:xfrm>
            <a:off x="1691640" y="2517775"/>
            <a:ext cx="5652135" cy="4104005"/>
          </a:xfrm>
          <a:prstGeom prst="rect">
            <a:avLst/>
          </a:prstGeom>
        </p:spPr>
      </p:pic>
      <p:sp>
        <p:nvSpPr>
          <p:cNvPr id="3" name="Text Box 2"/>
          <p:cNvSpPr txBox="1"/>
          <p:nvPr/>
        </p:nvSpPr>
        <p:spPr>
          <a:xfrm>
            <a:off x="1619250" y="764540"/>
            <a:ext cx="5866765" cy="1753235"/>
          </a:xfrm>
          <a:prstGeom prst="rect">
            <a:avLst/>
          </a:prstGeom>
          <a:noFill/>
        </p:spPr>
        <p:txBody>
          <a:bodyPr wrap="square" rtlCol="0">
            <a:spAutoFit/>
          </a:bodyPr>
          <a:p>
            <a:pPr algn="just"/>
            <a:r>
              <a:rPr lang="en-US" sz="1200" b="1">
                <a:gradFill>
                  <a:gsLst>
                    <a:gs pos="0">
                      <a:srgbClr val="012D86"/>
                    </a:gs>
                    <a:gs pos="100000">
                      <a:srgbClr val="0E2557"/>
                    </a:gs>
                  </a:gsLst>
                  <a:lin scaled="0"/>
                </a:gradFill>
              </a:rPr>
              <a:t>On November, 9th 2022, children of Nursery, JrKG &amp; SrKG participated in the Intra School Competition based on the topic Rhymes Recitation, Fancy Dress and Sing a Story. Children performed with innovative and colorful props according to the given theme. Nursery children performed with confidence and great enthusiasm. They all sang rhythmically with actions.  Children of JrKG were dressed in vibrant colours with wings and head gears according to the theme Aerial Beings. SrKG children sang the story rhythmically. This event helped the children to boost confidence, to improve their memory and social skills. Children enjoyed the competition. Certificates and medals were awarded to the winners on the Children’s Day.</a:t>
            </a:r>
            <a:endParaRPr lang="en-US" sz="1200" b="1">
              <a:gradFill>
                <a:gsLst>
                  <a:gs pos="0">
                    <a:srgbClr val="012D86"/>
                  </a:gs>
                  <a:gs pos="100000">
                    <a:srgbClr val="0E2557"/>
                  </a:gs>
                </a:gsLst>
                <a:lin scaled="0"/>
              </a:gra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7" name="Text Box 6"/>
          <p:cNvSpPr txBox="1"/>
          <p:nvPr/>
        </p:nvSpPr>
        <p:spPr>
          <a:xfrm>
            <a:off x="1280160" y="871855"/>
            <a:ext cx="6445250" cy="368300"/>
          </a:xfrm>
          <a:prstGeom prst="rect">
            <a:avLst/>
          </a:prstGeom>
          <a:solidFill>
            <a:schemeClr val="accent2">
              <a:lumMod val="40000"/>
              <a:lumOff val="60000"/>
            </a:schemeClr>
          </a:solidFill>
        </p:spPr>
        <p:txBody>
          <a:bodyPr wrap="square" rtlCol="0">
            <a:spAutoFit/>
          </a:bodyPr>
          <a:p>
            <a:pPr algn="ctr"/>
            <a:r>
              <a:rPr lang="en-US"/>
              <a:t>GRADE VIII AND IX THEATRE CLUB</a:t>
            </a:r>
            <a:endParaRPr lang="en-US"/>
          </a:p>
        </p:txBody>
      </p:sp>
      <p:pic>
        <p:nvPicPr>
          <p:cNvPr id="100" name="Picture 99"/>
          <p:cNvPicPr/>
          <p:nvPr/>
        </p:nvPicPr>
        <p:blipFill>
          <a:blip r:embed="rId1"/>
          <a:stretch>
            <a:fillRect/>
          </a:stretch>
        </p:blipFill>
        <p:spPr>
          <a:xfrm>
            <a:off x="1280160" y="1484630"/>
            <a:ext cx="3083560" cy="2419350"/>
          </a:xfrm>
          <a:prstGeom prst="rect">
            <a:avLst/>
          </a:prstGeom>
          <a:noFill/>
          <a:ln w="28575" cmpd="sng">
            <a:solidFill>
              <a:schemeClr val="accent1">
                <a:shade val="50000"/>
              </a:schemeClr>
            </a:solidFill>
            <a:prstDash val="solid"/>
          </a:ln>
        </p:spPr>
      </p:pic>
      <p:sp>
        <p:nvSpPr>
          <p:cNvPr id="101" name="Text Box 100"/>
          <p:cNvSpPr txBox="1"/>
          <p:nvPr/>
        </p:nvSpPr>
        <p:spPr>
          <a:xfrm>
            <a:off x="3105150" y="2074545"/>
            <a:ext cx="5080000" cy="337185"/>
          </a:xfrm>
          <a:prstGeom prst="rect">
            <a:avLst/>
          </a:prstGeom>
          <a:noFill/>
          <a:ln w="9525">
            <a:noFill/>
          </a:ln>
        </p:spPr>
        <p:txBody>
          <a:bodyPr>
            <a:spAutoFit/>
          </a:bodyPr>
          <a:p>
            <a:pPr indent="0"/>
            <a:r>
              <a:rPr lang="en-US" sz="1600" b="0">
                <a:latin typeface="Calibri" panose="020F0502020204030204" charset="0"/>
                <a:cs typeface="Times New Roman" panose="02020603050405020304" charset="0"/>
              </a:rPr>
              <a:t>  </a:t>
            </a:r>
            <a:endParaRPr lang="en-US"/>
          </a:p>
        </p:txBody>
      </p:sp>
      <p:pic>
        <p:nvPicPr>
          <p:cNvPr id="3" name="Picture 2"/>
          <p:cNvPicPr/>
          <p:nvPr/>
        </p:nvPicPr>
        <p:blipFill>
          <a:blip r:embed="rId2"/>
          <a:stretch>
            <a:fillRect/>
          </a:stretch>
        </p:blipFill>
        <p:spPr>
          <a:xfrm>
            <a:off x="4427855" y="1484630"/>
            <a:ext cx="3314700" cy="2419350"/>
          </a:xfrm>
          <a:prstGeom prst="rect">
            <a:avLst/>
          </a:prstGeom>
          <a:noFill/>
          <a:ln w="28575" cmpd="sng">
            <a:solidFill>
              <a:schemeClr val="accent1">
                <a:shade val="50000"/>
              </a:schemeClr>
            </a:solidFill>
            <a:prstDash val="solid"/>
          </a:ln>
        </p:spPr>
      </p:pic>
      <p:pic>
        <p:nvPicPr>
          <p:cNvPr id="102" name="Picture 101"/>
          <p:cNvPicPr/>
          <p:nvPr/>
        </p:nvPicPr>
        <p:blipFill>
          <a:blip r:embed="rId3"/>
          <a:stretch>
            <a:fillRect/>
          </a:stretch>
        </p:blipFill>
        <p:spPr>
          <a:xfrm>
            <a:off x="1280160" y="4004945"/>
            <a:ext cx="3058160" cy="2371725"/>
          </a:xfrm>
          <a:prstGeom prst="rect">
            <a:avLst/>
          </a:prstGeom>
          <a:noFill/>
          <a:ln w="28575" cmpd="sng">
            <a:solidFill>
              <a:schemeClr val="accent1">
                <a:shade val="50000"/>
              </a:schemeClr>
            </a:solidFill>
            <a:prstDash val="solid"/>
          </a:ln>
        </p:spPr>
      </p:pic>
      <p:pic>
        <p:nvPicPr>
          <p:cNvPr id="19"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418965" y="4004945"/>
            <a:ext cx="3312160" cy="2371090"/>
          </a:xfrm>
          <a:prstGeom prst="rect">
            <a:avLst/>
          </a:prstGeom>
          <a:solidFill>
            <a:schemeClr val="accent4">
              <a:lumMod val="20000"/>
              <a:lumOff val="80000"/>
            </a:schemeClr>
          </a:solidFill>
          <a:ln w="28575" cmpd="sng">
            <a:solidFill>
              <a:schemeClr val="accent1">
                <a:shade val="50000"/>
              </a:schemeClr>
            </a:solidFill>
            <a:prstDash val="soli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20" name="Picture 2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763395" y="1628775"/>
            <a:ext cx="5584825" cy="4577715"/>
          </a:xfrm>
          <a:prstGeom prst="rect">
            <a:avLst/>
          </a:prstGeom>
          <a:noFill/>
        </p:spPr>
      </p:pic>
      <p:sp>
        <p:nvSpPr>
          <p:cNvPr id="7" name="Text Box 6"/>
          <p:cNvSpPr txBox="1"/>
          <p:nvPr/>
        </p:nvSpPr>
        <p:spPr>
          <a:xfrm>
            <a:off x="1763395" y="871855"/>
            <a:ext cx="5488940" cy="368300"/>
          </a:xfrm>
          <a:prstGeom prst="rect">
            <a:avLst/>
          </a:prstGeom>
          <a:solidFill>
            <a:schemeClr val="accent2">
              <a:lumMod val="40000"/>
              <a:lumOff val="60000"/>
            </a:schemeClr>
          </a:solidFill>
        </p:spPr>
        <p:txBody>
          <a:bodyPr wrap="square" rtlCol="0">
            <a:spAutoFit/>
          </a:bodyPr>
          <a:p>
            <a:pPr algn="ctr"/>
            <a:r>
              <a:rPr lang="en-US"/>
              <a:t>GRADE VIII AND IX THEATRE CLUB</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2195830" y="692785"/>
            <a:ext cx="4803140" cy="368300"/>
          </a:xfrm>
          <a:prstGeom prst="rect">
            <a:avLst/>
          </a:prstGeom>
          <a:solidFill>
            <a:schemeClr val="accent2">
              <a:lumMod val="20000"/>
              <a:lumOff val="80000"/>
            </a:schemeClr>
          </a:solidFill>
        </p:spPr>
        <p:txBody>
          <a:bodyPr wrap="square" rtlCol="0">
            <a:spAutoFit/>
          </a:bodyPr>
          <a:p>
            <a:pPr algn="ctr"/>
            <a:r>
              <a:rPr lang="en-US"/>
              <a:t>SAY NO TO PLASTIC</a:t>
            </a:r>
            <a:endParaRPr lang="en-US"/>
          </a:p>
        </p:txBody>
      </p:sp>
      <p:sp>
        <p:nvSpPr>
          <p:cNvPr id="103" name="Text Box 102"/>
          <p:cNvSpPr txBox="1"/>
          <p:nvPr/>
        </p:nvSpPr>
        <p:spPr>
          <a:xfrm>
            <a:off x="2195830" y="1268730"/>
            <a:ext cx="4953635" cy="1814830"/>
          </a:xfrm>
          <a:prstGeom prst="rect">
            <a:avLst/>
          </a:prstGeom>
          <a:noFill/>
          <a:ln w="9525">
            <a:noFill/>
          </a:ln>
        </p:spPr>
        <p:txBody>
          <a:bodyPr wrap="square">
            <a:spAutoFit/>
          </a:bodyPr>
          <a:p>
            <a:pPr indent="0" algn="just"/>
            <a:r>
              <a:rPr lang="en-US" sz="1600" b="1">
                <a:solidFill>
                  <a:srgbClr val="FF0000"/>
                </a:solidFill>
                <a:latin typeface="Calibri" panose="020F0502020204030204" charset="0"/>
              </a:rPr>
              <a:t>Society has become completely dependent on plastic, yet we rarely stop and wonder how this material might be affecting our health. To create such awareness among children , the management of San Academy conducted the  “Say No to Plastic”  activity. Students were made to do an CSR  acitivity using their used plastic products.</a:t>
            </a:r>
            <a:endParaRPr lang="en-US" sz="1600" b="1">
              <a:solidFill>
                <a:srgbClr val="FF0000"/>
              </a:solidFill>
              <a:latin typeface="Calibri" panose="020F0502020204030204" charset="0"/>
            </a:endParaRPr>
          </a:p>
        </p:txBody>
      </p:sp>
      <p:pic>
        <p:nvPicPr>
          <p:cNvPr id="16" name="Picture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2267585" y="3140710"/>
            <a:ext cx="2520950" cy="2800350"/>
          </a:xfrm>
          <a:prstGeom prst="rect">
            <a:avLst/>
          </a:prstGeom>
          <a:noFill/>
          <a:ln w="28575" cmpd="sng">
            <a:solidFill>
              <a:schemeClr val="accent1">
                <a:shade val="50000"/>
              </a:schemeClr>
            </a:solidFill>
            <a:prstDash val="solid"/>
          </a:ln>
        </p:spPr>
      </p:pic>
      <p:pic>
        <p:nvPicPr>
          <p:cNvPr id="1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45050" y="3141345"/>
            <a:ext cx="2153920" cy="2800985"/>
          </a:xfrm>
          <a:prstGeom prst="rect">
            <a:avLst/>
          </a:prstGeom>
          <a:noFill/>
          <a:ln w="28575" cmpd="sng">
            <a:solidFill>
              <a:schemeClr val="accent1">
                <a:shade val="50000"/>
              </a:schemeClr>
            </a:solidFill>
            <a:prstDash val="soli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pic>
        <p:nvPicPr>
          <p:cNvPr id="14" name="Picture 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691640" y="1557020"/>
            <a:ext cx="2433320" cy="2579370"/>
          </a:xfrm>
          <a:prstGeom prst="rect">
            <a:avLst/>
          </a:prstGeom>
          <a:noFill/>
          <a:ln w="28575" cmpd="sng">
            <a:solidFill>
              <a:schemeClr val="accent1">
                <a:shade val="50000"/>
              </a:schemeClr>
            </a:solidFill>
            <a:prstDash val="solid"/>
          </a:ln>
        </p:spPr>
      </p:pic>
      <p:pic>
        <p:nvPicPr>
          <p:cNvPr id="1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11955" y="1557020"/>
            <a:ext cx="2291080" cy="2579370"/>
          </a:xfrm>
          <a:prstGeom prst="rect">
            <a:avLst/>
          </a:prstGeom>
          <a:noFill/>
          <a:ln w="28575" cmpd="sng">
            <a:solidFill>
              <a:schemeClr val="accent1">
                <a:shade val="50000"/>
              </a:schemeClr>
            </a:solidFill>
            <a:prstDash val="solid"/>
          </a:ln>
        </p:spPr>
      </p:pic>
      <p:pic>
        <p:nvPicPr>
          <p:cNvPr id="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91640" y="4148455"/>
            <a:ext cx="2520315" cy="2579370"/>
          </a:xfrm>
          <a:prstGeom prst="rect">
            <a:avLst/>
          </a:prstGeom>
          <a:noFill/>
          <a:ln w="28575" cmpd="sng">
            <a:solidFill>
              <a:schemeClr val="accent1">
                <a:shade val="50000"/>
              </a:schemeClr>
            </a:solidFill>
            <a:prstDash val="solid"/>
          </a:ln>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283710" y="4220845"/>
            <a:ext cx="2219960" cy="2506980"/>
          </a:xfrm>
          <a:prstGeom prst="rect">
            <a:avLst/>
          </a:prstGeom>
          <a:noFill/>
          <a:ln w="28575" cmpd="sng">
            <a:solidFill>
              <a:schemeClr val="accent1">
                <a:shade val="50000"/>
              </a:schemeClr>
            </a:solidFill>
            <a:prstDash val="solid"/>
          </a:ln>
        </p:spPr>
      </p:pic>
      <p:sp>
        <p:nvSpPr>
          <p:cNvPr id="3" name="Text Box 2"/>
          <p:cNvSpPr txBox="1"/>
          <p:nvPr/>
        </p:nvSpPr>
        <p:spPr>
          <a:xfrm>
            <a:off x="1619250" y="836930"/>
            <a:ext cx="4849495" cy="368300"/>
          </a:xfrm>
          <a:prstGeom prst="rect">
            <a:avLst/>
          </a:prstGeom>
          <a:solidFill>
            <a:schemeClr val="accent2">
              <a:lumMod val="20000"/>
              <a:lumOff val="80000"/>
            </a:schemeClr>
          </a:solidFill>
        </p:spPr>
        <p:txBody>
          <a:bodyPr wrap="square" rtlCol="0">
            <a:spAutoFit/>
          </a:bodyPr>
          <a:p>
            <a:pPr algn="ctr"/>
            <a:r>
              <a:rPr lang="en-US"/>
              <a:t>SAY NO TO PLASTIC</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2991" y="0"/>
          <a:ext cx="7001009" cy="6877050"/>
          <a:chOff x="2142991" y="0"/>
          <a:chExt cx="7001009" cy="6877050"/>
        </a:xfrm>
      </p:grpSpPr>
      <p:sp>
        <p:nvSpPr>
          <p:cNvPr id="3" name="Text Box 2"/>
          <p:cNvSpPr txBox="1"/>
          <p:nvPr/>
        </p:nvSpPr>
        <p:spPr>
          <a:xfrm>
            <a:off x="1619250" y="836930"/>
            <a:ext cx="5636260" cy="368300"/>
          </a:xfrm>
          <a:prstGeom prst="rect">
            <a:avLst/>
          </a:prstGeom>
          <a:solidFill>
            <a:schemeClr val="accent2">
              <a:lumMod val="20000"/>
              <a:lumOff val="80000"/>
            </a:schemeClr>
          </a:solidFill>
        </p:spPr>
        <p:txBody>
          <a:bodyPr wrap="square" rtlCol="0">
            <a:spAutoFit/>
          </a:bodyPr>
          <a:p>
            <a:pPr algn="ctr"/>
            <a:r>
              <a:rPr lang="en-US"/>
              <a:t>SAY NO TO PLASTIC</a:t>
            </a:r>
            <a:endParaRPr lang="en-US"/>
          </a:p>
        </p:txBody>
      </p:sp>
      <p:pic>
        <p:nvPicPr>
          <p:cNvPr id="10"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649730" y="1268730"/>
            <a:ext cx="2736215" cy="2579370"/>
          </a:xfrm>
          <a:prstGeom prst="rect">
            <a:avLst/>
          </a:prstGeom>
          <a:noFill/>
          <a:ln w="28575" cmpd="sng">
            <a:solidFill>
              <a:schemeClr val="accent1">
                <a:shade val="50000"/>
              </a:schemeClr>
            </a:solidFill>
            <a:prstDash val="solid"/>
          </a:ln>
        </p:spPr>
      </p:pic>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484370" y="1268730"/>
            <a:ext cx="2733675" cy="2579370"/>
          </a:xfrm>
          <a:prstGeom prst="rect">
            <a:avLst/>
          </a:prstGeom>
          <a:noFill/>
          <a:ln w="28575" cmpd="sng">
            <a:solidFill>
              <a:schemeClr val="accent1">
                <a:shade val="50000"/>
              </a:schemeClr>
            </a:solidFill>
            <a:prstDash val="solid"/>
          </a:ln>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49730" y="3933190"/>
            <a:ext cx="2711450" cy="2368550"/>
          </a:xfrm>
          <a:prstGeom prst="rect">
            <a:avLst/>
          </a:prstGeom>
          <a:solidFill>
            <a:schemeClr val="accent4">
              <a:lumMod val="20000"/>
              <a:lumOff val="80000"/>
            </a:schemeClr>
          </a:solidFill>
          <a:ln w="28575" cmpd="sng">
            <a:solidFill>
              <a:schemeClr val="accent1">
                <a:shade val="50000"/>
              </a:schemeClr>
            </a:solidFill>
            <a:prstDash val="solid"/>
          </a:ln>
        </p:spPr>
      </p:pic>
      <p:pic>
        <p:nvPicPr>
          <p:cNvPr id="2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18330" y="3948430"/>
            <a:ext cx="2799715" cy="2350770"/>
          </a:xfrm>
          <a:prstGeom prst="rect">
            <a:avLst/>
          </a:prstGeom>
          <a:solidFill>
            <a:schemeClr val="accent4">
              <a:lumMod val="20000"/>
              <a:lumOff val="80000"/>
            </a:schemeClr>
          </a:solidFill>
          <a:ln w="28575" cmpd="sng">
            <a:solidFill>
              <a:schemeClr val="accent1">
                <a:shade val="50000"/>
              </a:schemeClr>
            </a:solidFill>
            <a:prstDash val="soli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20"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654175" y="1279525"/>
            <a:ext cx="1924685" cy="2285365"/>
          </a:xfrm>
          <a:prstGeom prst="rect">
            <a:avLst/>
          </a:prstGeom>
          <a:noFill/>
          <a:ln w="28575" cmpd="sng">
            <a:solidFill>
              <a:schemeClr val="accent1">
                <a:shade val="50000"/>
              </a:schemeClr>
            </a:solidFill>
            <a:prstDash val="solid"/>
          </a:ln>
        </p:spPr>
      </p:pic>
      <p:pic>
        <p:nvPicPr>
          <p:cNvPr id="1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619500" y="1279525"/>
            <a:ext cx="1905000" cy="2292350"/>
          </a:xfrm>
          <a:prstGeom prst="rect">
            <a:avLst/>
          </a:prstGeom>
          <a:noFill/>
          <a:ln w="28575" cmpd="sng">
            <a:solidFill>
              <a:schemeClr val="accent1">
                <a:shade val="50000"/>
              </a:schemeClr>
            </a:solidFill>
            <a:prstDash val="solid"/>
          </a:ln>
        </p:spPr>
      </p:pic>
      <p:pic>
        <p:nvPicPr>
          <p:cNvPr id="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65140" y="1279525"/>
            <a:ext cx="2152015" cy="2292350"/>
          </a:xfrm>
          <a:prstGeom prst="rect">
            <a:avLst/>
          </a:prstGeom>
          <a:noFill/>
          <a:ln w="28575" cmpd="sng">
            <a:solidFill>
              <a:schemeClr val="accent1">
                <a:shade val="50000"/>
              </a:schemeClr>
            </a:solidFill>
            <a:prstDash val="solid"/>
          </a:ln>
        </p:spPr>
      </p:pic>
      <p:pic>
        <p:nvPicPr>
          <p:cNvPr id="1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61795" y="3644900"/>
            <a:ext cx="1920875" cy="2296795"/>
          </a:xfrm>
          <a:prstGeom prst="rect">
            <a:avLst/>
          </a:prstGeom>
          <a:noFill/>
          <a:ln w="28575" cmpd="sng">
            <a:solidFill>
              <a:schemeClr val="accent1">
                <a:shade val="50000"/>
              </a:schemeClr>
            </a:solidFill>
            <a:prstDash val="solid"/>
          </a:ln>
        </p:spPr>
      </p:pic>
      <p:pic>
        <p:nvPicPr>
          <p:cNvPr id="25"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619500" y="3658235"/>
            <a:ext cx="4112260" cy="2234565"/>
          </a:xfrm>
          <a:prstGeom prst="rect">
            <a:avLst/>
          </a:prstGeom>
          <a:noFill/>
          <a:ln w="28575" cmpd="sng">
            <a:solidFill>
              <a:schemeClr val="accent1">
                <a:shade val="50000"/>
              </a:schemeClr>
            </a:solidFill>
            <a:prstDash val="solid"/>
          </a:ln>
        </p:spPr>
      </p:pic>
      <p:sp>
        <p:nvSpPr>
          <p:cNvPr id="3" name="Text Box 2"/>
          <p:cNvSpPr txBox="1"/>
          <p:nvPr/>
        </p:nvSpPr>
        <p:spPr>
          <a:xfrm>
            <a:off x="1619250" y="836930"/>
            <a:ext cx="6097905" cy="368300"/>
          </a:xfrm>
          <a:prstGeom prst="rect">
            <a:avLst/>
          </a:prstGeom>
          <a:solidFill>
            <a:schemeClr val="accent2">
              <a:lumMod val="20000"/>
              <a:lumOff val="80000"/>
            </a:schemeClr>
          </a:solidFill>
        </p:spPr>
        <p:txBody>
          <a:bodyPr wrap="square" rtlCol="0">
            <a:spAutoFit/>
          </a:bodyPr>
          <a:p>
            <a:pPr algn="ctr"/>
            <a:r>
              <a:rPr lang="en-US"/>
              <a:t>SAY NO TO PLASTIC</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22" name="Picture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259205" y="1196975"/>
            <a:ext cx="6117590" cy="5571490"/>
          </a:xfrm>
          <a:prstGeom prst="rect">
            <a:avLst/>
          </a:prstGeom>
          <a:noFill/>
          <a:ln>
            <a:noFill/>
          </a:ln>
        </p:spPr>
      </p:pic>
      <p:sp>
        <p:nvSpPr>
          <p:cNvPr id="3" name="Text Box 2"/>
          <p:cNvSpPr txBox="1"/>
          <p:nvPr/>
        </p:nvSpPr>
        <p:spPr>
          <a:xfrm>
            <a:off x="1259840" y="836930"/>
            <a:ext cx="6117590" cy="368300"/>
          </a:xfrm>
          <a:prstGeom prst="rect">
            <a:avLst/>
          </a:prstGeom>
          <a:solidFill>
            <a:schemeClr val="accent2">
              <a:lumMod val="20000"/>
              <a:lumOff val="80000"/>
            </a:schemeClr>
          </a:solidFill>
        </p:spPr>
        <p:txBody>
          <a:bodyPr wrap="square" rtlCol="0">
            <a:spAutoFit/>
          </a:bodyPr>
          <a:p>
            <a:pPr algn="ctr"/>
            <a:r>
              <a:rPr lang="en-US"/>
              <a:t>SAY NO TO PLASTIC</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23" name="Picture 2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4932045" y="1404620"/>
            <a:ext cx="3082290" cy="4525645"/>
          </a:xfrm>
          <a:prstGeom prst="rect">
            <a:avLst/>
          </a:prstGeom>
          <a:noFill/>
          <a:ln w="28575" cmpd="sng">
            <a:solidFill>
              <a:schemeClr val="accent1">
                <a:shade val="50000"/>
              </a:schemeClr>
            </a:solidFill>
            <a:prstDash val="solid"/>
          </a:ln>
        </p:spPr>
      </p:pic>
      <p:pic>
        <p:nvPicPr>
          <p:cNvPr id="2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619250" y="1445260"/>
            <a:ext cx="3226435" cy="4482465"/>
          </a:xfrm>
          <a:prstGeom prst="rect">
            <a:avLst/>
          </a:prstGeom>
          <a:noFill/>
          <a:ln w="28575" cmpd="sng">
            <a:solidFill>
              <a:schemeClr val="accent1">
                <a:shade val="50000"/>
              </a:schemeClr>
            </a:solidFill>
            <a:prstDash val="solid"/>
          </a:ln>
        </p:spPr>
      </p:pic>
      <p:sp>
        <p:nvSpPr>
          <p:cNvPr id="3" name="Text Box 2"/>
          <p:cNvSpPr txBox="1"/>
          <p:nvPr/>
        </p:nvSpPr>
        <p:spPr>
          <a:xfrm>
            <a:off x="1547495" y="911225"/>
            <a:ext cx="6466840" cy="368300"/>
          </a:xfrm>
          <a:prstGeom prst="rect">
            <a:avLst/>
          </a:prstGeom>
          <a:solidFill>
            <a:schemeClr val="accent2">
              <a:lumMod val="20000"/>
              <a:lumOff val="80000"/>
            </a:schemeClr>
          </a:solidFill>
        </p:spPr>
        <p:txBody>
          <a:bodyPr wrap="square" rtlCol="0">
            <a:spAutoFit/>
          </a:bodyPr>
          <a:p>
            <a:pPr algn="ctr"/>
            <a:r>
              <a:rPr lang="en-US"/>
              <a:t>SAY NO TO PLASTIC</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sp>
        <p:nvSpPr>
          <p:cNvPr id="2" name="Text Box 1"/>
          <p:cNvSpPr txBox="1"/>
          <p:nvPr/>
        </p:nvSpPr>
        <p:spPr>
          <a:xfrm>
            <a:off x="2305685" y="764540"/>
            <a:ext cx="5325745" cy="368300"/>
          </a:xfrm>
          <a:prstGeom prst="rect">
            <a:avLst/>
          </a:prstGeom>
          <a:solidFill>
            <a:schemeClr val="accent2">
              <a:lumMod val="40000"/>
              <a:lumOff val="60000"/>
            </a:schemeClr>
          </a:solidFill>
        </p:spPr>
        <p:txBody>
          <a:bodyPr wrap="square" rtlCol="0">
            <a:spAutoFit/>
          </a:bodyPr>
          <a:p>
            <a:pPr algn="ctr"/>
            <a:r>
              <a:rPr lang="en-US"/>
              <a:t>NO BAG DAY -FOOD WITHOUT COOKING-19.11.22</a:t>
            </a:r>
            <a:endParaRPr lang="en-US"/>
          </a:p>
        </p:txBody>
      </p:sp>
      <p:sp>
        <p:nvSpPr>
          <p:cNvPr id="3" name="Text Box 2"/>
          <p:cNvSpPr txBox="1"/>
          <p:nvPr/>
        </p:nvSpPr>
        <p:spPr>
          <a:xfrm>
            <a:off x="2305685" y="1268730"/>
            <a:ext cx="5205730" cy="1491615"/>
          </a:xfrm>
          <a:prstGeom prst="rect">
            <a:avLst/>
          </a:prstGeom>
          <a:noFill/>
        </p:spPr>
        <p:txBody>
          <a:bodyPr wrap="square" rtlCol="0">
            <a:spAutoFit/>
          </a:bodyPr>
          <a:p>
            <a:pPr algn="l"/>
            <a:r>
              <a:rPr lang="en-US" sz="1300" b="1">
                <a:solidFill>
                  <a:srgbClr val="FF0000"/>
                </a:solidFill>
              </a:rPr>
              <a:t>An Unique Cooking Without Fire activity was conducted on the NO Bag Day . Students creativity in preparation of different food items presentation techniques in health benefits of fresh vegetables were the key objective behind this activity.Students displayed great interest of love throughout te entire activity . Primary coordinators were called to judge the same. The event went on very we and all students encouraged to cultivate such healthy eating habits in their everyday life. </a:t>
            </a:r>
            <a:endParaRPr lang="en-US" sz="1300" b="1">
              <a:solidFill>
                <a:srgbClr val="FF0000"/>
              </a:solidFill>
            </a:endParaRPr>
          </a:p>
        </p:txBody>
      </p:sp>
      <p:pic>
        <p:nvPicPr>
          <p:cNvPr id="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2411730" y="2780665"/>
            <a:ext cx="5100320" cy="3872865"/>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17" name="Picture 1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3491865" y="1767205"/>
            <a:ext cx="2359025" cy="1992630"/>
          </a:xfrm>
          <a:prstGeom prst="rect">
            <a:avLst/>
          </a:prstGeom>
          <a:noFill/>
          <a:ln w="28575" cmpd="sng">
            <a:solidFill>
              <a:schemeClr val="accent1">
                <a:shade val="50000"/>
              </a:schemeClr>
            </a:solidFill>
            <a:prstDash val="solid"/>
          </a:ln>
        </p:spPr>
      </p:pic>
      <p:grpSp>
        <p:nvGrpSpPr>
          <p:cNvPr id="3" name="Group 2"/>
          <p:cNvGrpSpPr/>
          <p:nvPr/>
        </p:nvGrpSpPr>
        <p:grpSpPr>
          <a:xfrm>
            <a:off x="1084580" y="1767205"/>
            <a:ext cx="7354570" cy="4340225"/>
            <a:chOff x="2891" y="2897"/>
            <a:chExt cx="11582" cy="6835"/>
          </a:xfrm>
        </p:grpSpPr>
        <p:pic>
          <p:nvPicPr>
            <p:cNvPr id="1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891" y="2897"/>
              <a:ext cx="3741" cy="3138"/>
            </a:xfrm>
            <a:prstGeom prst="rect">
              <a:avLst/>
            </a:prstGeom>
            <a:noFill/>
            <a:ln w="28575" cmpd="sng">
              <a:solidFill>
                <a:schemeClr val="accent1">
                  <a:shade val="50000"/>
                </a:schemeClr>
              </a:solidFill>
              <a:prstDash val="solid"/>
            </a:ln>
          </p:spPr>
        </p:pic>
        <p:pic>
          <p:nvPicPr>
            <p:cNvPr id="1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261" y="2906"/>
              <a:ext cx="4213" cy="3146"/>
            </a:xfrm>
            <a:prstGeom prst="rect">
              <a:avLst/>
            </a:prstGeom>
            <a:noFill/>
            <a:ln w="28575" cmpd="sng">
              <a:solidFill>
                <a:schemeClr val="accent1">
                  <a:shade val="50000"/>
                </a:schemeClr>
              </a:solidFill>
              <a:prstDash val="solid"/>
            </a:ln>
          </p:spPr>
        </p:pic>
        <p:pic>
          <p:nvPicPr>
            <p:cNvPr id="1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891" y="6052"/>
              <a:ext cx="3721" cy="3681"/>
            </a:xfrm>
            <a:prstGeom prst="rect">
              <a:avLst/>
            </a:prstGeom>
            <a:noFill/>
            <a:ln w="28575" cmpd="sng">
              <a:solidFill>
                <a:schemeClr val="accent1">
                  <a:shade val="50000"/>
                </a:schemeClr>
              </a:solidFill>
              <a:prstDash val="solid"/>
            </a:ln>
          </p:spPr>
        </p:pic>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33" y="6140"/>
              <a:ext cx="3709" cy="3542"/>
            </a:xfrm>
            <a:prstGeom prst="rect">
              <a:avLst/>
            </a:prstGeom>
            <a:noFill/>
            <a:ln w="28575" cmpd="sng">
              <a:solidFill>
                <a:schemeClr val="accent1">
                  <a:shade val="50000"/>
                </a:schemeClr>
              </a:solidFill>
              <a:prstDash val="solid"/>
            </a:ln>
          </p:spPr>
        </p:pic>
      </p:grpSp>
      <p:pic>
        <p:nvPicPr>
          <p:cNvPr id="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846445" y="3826510"/>
            <a:ext cx="2593340" cy="2348230"/>
          </a:xfrm>
          <a:prstGeom prst="rect">
            <a:avLst/>
          </a:prstGeom>
          <a:noFill/>
          <a:ln w="28575" cmpd="sng">
            <a:solidFill>
              <a:schemeClr val="accent1">
                <a:shade val="50000"/>
              </a:schemeClr>
            </a:solidFill>
            <a:prstDash val="solid"/>
          </a:ln>
        </p:spPr>
      </p:pic>
      <p:sp>
        <p:nvSpPr>
          <p:cNvPr id="2" name="Text Box 1"/>
          <p:cNvSpPr txBox="1"/>
          <p:nvPr/>
        </p:nvSpPr>
        <p:spPr>
          <a:xfrm>
            <a:off x="1085215" y="908685"/>
            <a:ext cx="7324725" cy="368300"/>
          </a:xfrm>
          <a:prstGeom prst="rect">
            <a:avLst/>
          </a:prstGeom>
          <a:solidFill>
            <a:schemeClr val="accent2">
              <a:lumMod val="40000"/>
              <a:lumOff val="60000"/>
            </a:schemeClr>
          </a:solidFill>
        </p:spPr>
        <p:txBody>
          <a:bodyPr wrap="square" rtlCol="0">
            <a:spAutoFit/>
          </a:bodyPr>
          <a:p>
            <a:pPr algn="ctr"/>
            <a:r>
              <a:rPr lang="en-US"/>
              <a:t>NO BAG DAY -FOOD WITHOUT COOKING-19.11.22</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pic>
        <p:nvPicPr>
          <p:cNvPr id="25" name="Picture 25"/>
          <p:cNvPicPr>
            <a:picLocks noChangeAspect="1"/>
          </p:cNvPicPr>
          <p:nvPr/>
        </p:nvPicPr>
        <p:blipFill>
          <a:blip r:embed="rId1"/>
          <a:stretch>
            <a:fillRect/>
          </a:stretch>
        </p:blipFill>
        <p:spPr>
          <a:xfrm>
            <a:off x="1999615" y="1412875"/>
            <a:ext cx="4825365" cy="4972050"/>
          </a:xfrm>
          <a:prstGeom prst="rect">
            <a:avLst/>
          </a:prstGeom>
        </p:spPr>
      </p:pic>
      <p:sp>
        <p:nvSpPr>
          <p:cNvPr id="3" name="Text Box 2"/>
          <p:cNvSpPr txBox="1"/>
          <p:nvPr/>
        </p:nvSpPr>
        <p:spPr>
          <a:xfrm>
            <a:off x="1999615" y="404495"/>
            <a:ext cx="4856480" cy="922020"/>
          </a:xfrm>
          <a:prstGeom prst="rect">
            <a:avLst/>
          </a:prstGeom>
          <a:solidFill>
            <a:schemeClr val="accent2">
              <a:lumMod val="40000"/>
              <a:lumOff val="60000"/>
            </a:schemeClr>
          </a:solidFill>
        </p:spPr>
        <p:txBody>
          <a:bodyPr wrap="square" rtlCol="0">
            <a:spAutoFit/>
          </a:bodyPr>
          <a:p>
            <a:pPr algn="l"/>
            <a:r>
              <a:rPr lang="en-US" b="1">
                <a:solidFill>
                  <a:srgbClr val="C00000"/>
                </a:solidFill>
                <a:latin typeface="Calibri" panose="020F0502020204030204" charset="0"/>
                <a:cs typeface="Calibri" panose="020F0502020204030204" charset="0"/>
                <a:sym typeface="+mn-ea"/>
              </a:rPr>
              <a:t> Nursery, JRKG, SRKG – Intra School  Competition   		9.11.22</a:t>
            </a:r>
            <a:endParaRPr lang="en-US"/>
          </a:p>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11"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467360" y="1706880"/>
            <a:ext cx="2664460" cy="4426585"/>
          </a:xfrm>
          <a:prstGeom prst="rect">
            <a:avLst/>
          </a:prstGeom>
          <a:noFill/>
          <a:ln w="28575" cmpd="sng">
            <a:solidFill>
              <a:schemeClr val="accent1">
                <a:shade val="50000"/>
              </a:schemeClr>
            </a:solidFill>
            <a:prstDash val="solid"/>
          </a:ln>
        </p:spPr>
      </p:pic>
      <p:pic>
        <p:nvPicPr>
          <p:cNvPr id="1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31820" y="1717675"/>
            <a:ext cx="5250180" cy="4425950"/>
          </a:xfrm>
          <a:prstGeom prst="rect">
            <a:avLst/>
          </a:prstGeom>
          <a:noFill/>
          <a:ln w="28575" cmpd="sng">
            <a:solidFill>
              <a:schemeClr val="accent1">
                <a:shade val="50000"/>
              </a:schemeClr>
            </a:solidFill>
            <a:prstDash val="solid"/>
          </a:ln>
        </p:spPr>
      </p:pic>
      <p:sp>
        <p:nvSpPr>
          <p:cNvPr id="2" name="Text Box 1"/>
          <p:cNvSpPr txBox="1"/>
          <p:nvPr/>
        </p:nvSpPr>
        <p:spPr>
          <a:xfrm>
            <a:off x="459105" y="1268730"/>
            <a:ext cx="7922895" cy="368300"/>
          </a:xfrm>
          <a:prstGeom prst="rect">
            <a:avLst/>
          </a:prstGeom>
          <a:solidFill>
            <a:schemeClr val="accent2">
              <a:lumMod val="40000"/>
              <a:lumOff val="60000"/>
            </a:schemeClr>
          </a:solidFill>
        </p:spPr>
        <p:txBody>
          <a:bodyPr wrap="square" rtlCol="0">
            <a:spAutoFit/>
          </a:bodyPr>
          <a:p>
            <a:pPr algn="ctr"/>
            <a:r>
              <a:rPr lang="en-US"/>
              <a:t>NO BAG DAY -FOOD WITHOUT COOKING-19.11.22</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9"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611505" y="1557020"/>
            <a:ext cx="3799840" cy="4298950"/>
          </a:xfrm>
          <a:prstGeom prst="rect">
            <a:avLst/>
          </a:prstGeom>
          <a:noFill/>
          <a:ln w="28575" cmpd="sng">
            <a:solidFill>
              <a:schemeClr val="accent1">
                <a:shade val="50000"/>
              </a:schemeClr>
            </a:solidFill>
            <a:prstDash val="solid"/>
          </a:ln>
        </p:spPr>
      </p:pic>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499610" y="1557020"/>
            <a:ext cx="4119880" cy="4298950"/>
          </a:xfrm>
          <a:prstGeom prst="rect">
            <a:avLst/>
          </a:prstGeom>
          <a:noFill/>
          <a:ln w="28575" cmpd="sng">
            <a:solidFill>
              <a:schemeClr val="accent1">
                <a:shade val="50000"/>
              </a:schemeClr>
            </a:solidFill>
            <a:prstDash val="solid"/>
          </a:ln>
        </p:spPr>
      </p:pic>
      <p:sp>
        <p:nvSpPr>
          <p:cNvPr id="2" name="Text Box 1"/>
          <p:cNvSpPr txBox="1"/>
          <p:nvPr/>
        </p:nvSpPr>
        <p:spPr>
          <a:xfrm>
            <a:off x="608330" y="1052830"/>
            <a:ext cx="8015605" cy="368300"/>
          </a:xfrm>
          <a:prstGeom prst="rect">
            <a:avLst/>
          </a:prstGeom>
          <a:solidFill>
            <a:schemeClr val="accent2">
              <a:lumMod val="40000"/>
              <a:lumOff val="60000"/>
            </a:schemeClr>
          </a:solidFill>
        </p:spPr>
        <p:txBody>
          <a:bodyPr wrap="square" rtlCol="0">
            <a:spAutoFit/>
          </a:bodyPr>
          <a:p>
            <a:pPr algn="ctr"/>
            <a:r>
              <a:rPr lang="en-US"/>
              <a:t>NO BAG DAY -FOOD WITHOUT COOKING-19.11.22</a:t>
            </a: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grpSp>
        <p:nvGrpSpPr>
          <p:cNvPr id="2" name="Group 1"/>
          <p:cNvGrpSpPr/>
          <p:nvPr/>
        </p:nvGrpSpPr>
        <p:grpSpPr>
          <a:xfrm>
            <a:off x="1403350" y="980440"/>
            <a:ext cx="5638800" cy="5572125"/>
            <a:chOff x="1691" y="2452"/>
            <a:chExt cx="9537" cy="9228"/>
          </a:xfrm>
        </p:grpSpPr>
        <p:pic>
          <p:nvPicPr>
            <p:cNvPr id="7"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691" y="2452"/>
              <a:ext cx="4789" cy="4761"/>
            </a:xfrm>
            <a:prstGeom prst="rect">
              <a:avLst/>
            </a:prstGeom>
            <a:noFill/>
            <a:ln w="28575" cmpd="sng">
              <a:solidFill>
                <a:schemeClr val="accent1">
                  <a:shade val="50000"/>
                </a:schemeClr>
              </a:solidFill>
              <a:prstDash val="solid"/>
            </a:ln>
          </p:spPr>
        </p:pic>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19" y="2565"/>
              <a:ext cx="4627" cy="4721"/>
            </a:xfrm>
            <a:prstGeom prst="rect">
              <a:avLst/>
            </a:prstGeom>
            <a:noFill/>
            <a:ln w="28575" cmpd="sng">
              <a:solidFill>
                <a:schemeClr val="accent1">
                  <a:shade val="50000"/>
                </a:schemeClr>
              </a:solidFill>
              <a:prstDash val="solid"/>
            </a:ln>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91" y="7286"/>
              <a:ext cx="4704" cy="4395"/>
            </a:xfrm>
            <a:prstGeom prst="rect">
              <a:avLst/>
            </a:prstGeom>
            <a:noFill/>
            <a:ln w="28575" cmpd="sng">
              <a:solidFill>
                <a:schemeClr val="accent1">
                  <a:shade val="50000"/>
                </a:schemeClr>
              </a:solidFill>
              <a:prstDash val="solid"/>
            </a:ln>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80" y="7101"/>
              <a:ext cx="4749" cy="4571"/>
            </a:xfrm>
            <a:prstGeom prst="rect">
              <a:avLst/>
            </a:prstGeom>
            <a:noFill/>
            <a:ln w="28575" cmpd="sng">
              <a:solidFill>
                <a:schemeClr val="accent1">
                  <a:shade val="50000"/>
                </a:schemeClr>
              </a:solidFill>
              <a:prstDash val="solid"/>
            </a:ln>
          </p:spPr>
        </p:pic>
      </p:grpSp>
      <p:sp>
        <p:nvSpPr>
          <p:cNvPr id="3" name="Text Box 2"/>
          <p:cNvSpPr txBox="1"/>
          <p:nvPr/>
        </p:nvSpPr>
        <p:spPr>
          <a:xfrm>
            <a:off x="1331595" y="476885"/>
            <a:ext cx="5749925" cy="368300"/>
          </a:xfrm>
          <a:prstGeom prst="rect">
            <a:avLst/>
          </a:prstGeom>
          <a:solidFill>
            <a:schemeClr val="accent2">
              <a:lumMod val="40000"/>
              <a:lumOff val="60000"/>
            </a:schemeClr>
          </a:solidFill>
        </p:spPr>
        <p:txBody>
          <a:bodyPr wrap="square" rtlCol="0">
            <a:spAutoFit/>
          </a:bodyPr>
          <a:p>
            <a:pPr algn="ctr"/>
            <a:r>
              <a:rPr lang="en-US"/>
              <a:t>NO BAG DAY -FOOD WITHOUT COOKING-19.11.22</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sp>
        <p:nvSpPr>
          <p:cNvPr id="100" name="Text Box 99"/>
          <p:cNvSpPr txBox="1"/>
          <p:nvPr/>
        </p:nvSpPr>
        <p:spPr>
          <a:xfrm>
            <a:off x="1907540" y="980440"/>
            <a:ext cx="5080000" cy="368300"/>
          </a:xfrm>
          <a:prstGeom prst="rect">
            <a:avLst/>
          </a:prstGeom>
          <a:solidFill>
            <a:schemeClr val="accent2">
              <a:lumMod val="40000"/>
              <a:lumOff val="60000"/>
            </a:schemeClr>
          </a:solidFill>
          <a:ln w="9525">
            <a:noFill/>
          </a:ln>
        </p:spPr>
        <p:txBody>
          <a:bodyPr>
            <a:spAutoFit/>
          </a:bodyPr>
          <a:p>
            <a:pPr indent="0" algn="ctr"/>
            <a:r>
              <a:rPr lang="en-US" b="1">
                <a:latin typeface="Calibri" panose="020F0502020204030204" charset="0"/>
                <a:cs typeface="Times New Roman" panose="02020603050405020304" charset="0"/>
              </a:rPr>
              <a:t>WORLD KINDNESS DAY 21.11.22 </a:t>
            </a:r>
            <a:endParaRPr lang="en-US"/>
          </a:p>
        </p:txBody>
      </p:sp>
      <p:sp>
        <p:nvSpPr>
          <p:cNvPr id="2" name="Text Box 1"/>
          <p:cNvSpPr txBox="1"/>
          <p:nvPr/>
        </p:nvSpPr>
        <p:spPr>
          <a:xfrm>
            <a:off x="1907540" y="1412875"/>
            <a:ext cx="5080000" cy="1568450"/>
          </a:xfrm>
          <a:prstGeom prst="rect">
            <a:avLst/>
          </a:prstGeom>
          <a:noFill/>
          <a:ln w="9525">
            <a:noFill/>
          </a:ln>
        </p:spPr>
        <p:txBody>
          <a:bodyPr>
            <a:spAutoFit/>
          </a:bodyPr>
          <a:p>
            <a:pPr indent="0" algn="just"/>
            <a:r>
              <a:rPr lang="en-US" sz="1200" b="1">
                <a:solidFill>
                  <a:srgbClr val="FF0000"/>
                </a:solidFill>
                <a:latin typeface="Times New Roman" panose="02020603050405020304" charset="0"/>
                <a:cs typeface="Calibri" panose="020F0502020204030204" charset="0"/>
              </a:rPr>
              <a:t>World Kindness Day is an international holiday that was formed in 1998, to promote kindness throughout the world and is observed annually on November 13 as part of the World Kindness Movement. It is observed in many. World Kindness Day presents us with the opportunity to reflect upon one of the most important and unifying human principles. On a day devoted to the positive potential of both large and small acts of kindness, try to promote and diffuse this crucial quality that brings people of every together</a:t>
            </a:r>
            <a:r>
              <a:rPr lang="en-US" sz="1200" b="1">
                <a:solidFill>
                  <a:srgbClr val="FF0000"/>
                </a:solidFill>
                <a:latin typeface="Montserrat" charset="0"/>
                <a:cs typeface="Calibri" panose="020F0502020204030204" charset="0"/>
              </a:rPr>
              <a:t>. </a:t>
            </a:r>
            <a:endParaRPr lang="en-US" sz="1200" b="1">
              <a:solidFill>
                <a:srgbClr val="FF0000"/>
              </a:solidFill>
              <a:latin typeface="Montserrat" charset="0"/>
              <a:cs typeface="Calibri" panose="020F0502020204030204" charset="0"/>
            </a:endParaRPr>
          </a:p>
        </p:txBody>
      </p:sp>
      <p:pic>
        <p:nvPicPr>
          <p:cNvPr id="23" name="Picture 2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979295" y="2929255"/>
            <a:ext cx="4969510" cy="362775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p:pic>
        <p:nvPicPr>
          <p:cNvPr id="22" name="Picture 2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562735" y="1412875"/>
            <a:ext cx="5328920" cy="2867025"/>
          </a:xfrm>
          <a:prstGeom prst="rect">
            <a:avLst/>
          </a:prstGeom>
          <a:noFill/>
          <a:ln w="28575" cmpd="sng">
            <a:solidFill>
              <a:schemeClr val="accent1">
                <a:shade val="50000"/>
              </a:schemeClr>
            </a:solidFill>
            <a:prstDash val="solid"/>
          </a:ln>
        </p:spPr>
      </p:pic>
      <p:pic>
        <p:nvPicPr>
          <p:cNvPr id="21"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47495" y="4364990"/>
            <a:ext cx="5344795" cy="2376805"/>
          </a:xfrm>
          <a:prstGeom prst="rect">
            <a:avLst/>
          </a:prstGeom>
          <a:noFill/>
          <a:ln w="28575" cmpd="sng">
            <a:solidFill>
              <a:schemeClr val="accent1">
                <a:shade val="50000"/>
              </a:schemeClr>
            </a:solidFill>
            <a:prstDash val="solid"/>
          </a:ln>
        </p:spPr>
      </p:pic>
      <p:sp>
        <p:nvSpPr>
          <p:cNvPr id="100" name="Text Box 99"/>
          <p:cNvSpPr txBox="1"/>
          <p:nvPr/>
        </p:nvSpPr>
        <p:spPr>
          <a:xfrm>
            <a:off x="1475740" y="908685"/>
            <a:ext cx="5455285" cy="368300"/>
          </a:xfrm>
          <a:prstGeom prst="rect">
            <a:avLst/>
          </a:prstGeom>
          <a:solidFill>
            <a:schemeClr val="accent2">
              <a:lumMod val="40000"/>
              <a:lumOff val="60000"/>
            </a:schemeClr>
          </a:solidFill>
          <a:ln w="9525">
            <a:noFill/>
          </a:ln>
        </p:spPr>
        <p:txBody>
          <a:bodyPr wrap="square">
            <a:spAutoFit/>
          </a:bodyPr>
          <a:p>
            <a:pPr indent="0" algn="ctr"/>
            <a:r>
              <a:rPr lang="en-US" b="1">
                <a:latin typeface="Calibri" panose="020F0502020204030204" charset="0"/>
                <a:cs typeface="Times New Roman" panose="02020603050405020304" charset="0"/>
              </a:rPr>
              <a:t>WORLD KINDNESS DAY 21.11.22 </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835785" y="836930"/>
            <a:ext cx="5455285" cy="2855595"/>
          </a:xfrm>
          <a:prstGeom prst="rect">
            <a:avLst/>
          </a:prstGeom>
          <a:noFill/>
          <a:ln w="28575" cmpd="sng">
            <a:solidFill>
              <a:schemeClr val="accent1">
                <a:shade val="50000"/>
              </a:schemeClr>
            </a:solidFill>
            <a:prstDash val="solid"/>
          </a:ln>
        </p:spPr>
      </p:pic>
      <p:pic>
        <p:nvPicPr>
          <p:cNvPr id="1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35785" y="3717290"/>
            <a:ext cx="5457825" cy="2551430"/>
          </a:xfrm>
          <a:prstGeom prst="rect">
            <a:avLst/>
          </a:prstGeom>
          <a:noFill/>
          <a:ln w="28575" cmpd="sng">
            <a:solidFill>
              <a:schemeClr val="accent1">
                <a:shade val="50000"/>
              </a:schemeClr>
            </a:solidFill>
            <a:prstDash val="solid"/>
          </a:ln>
        </p:spPr>
      </p:pic>
      <p:sp>
        <p:nvSpPr>
          <p:cNvPr id="100" name="Text Box 99"/>
          <p:cNvSpPr txBox="1"/>
          <p:nvPr/>
        </p:nvSpPr>
        <p:spPr>
          <a:xfrm>
            <a:off x="1763395" y="260350"/>
            <a:ext cx="5525135" cy="368300"/>
          </a:xfrm>
          <a:prstGeom prst="rect">
            <a:avLst/>
          </a:prstGeom>
          <a:solidFill>
            <a:schemeClr val="accent2">
              <a:lumMod val="40000"/>
              <a:lumOff val="60000"/>
            </a:schemeClr>
          </a:solidFill>
          <a:ln w="9525">
            <a:noFill/>
          </a:ln>
        </p:spPr>
        <p:txBody>
          <a:bodyPr wrap="square">
            <a:spAutoFit/>
          </a:bodyPr>
          <a:p>
            <a:pPr indent="0" algn="ctr"/>
            <a:r>
              <a:rPr lang="en-US" b="1">
                <a:latin typeface="Calibri" panose="020F0502020204030204" charset="0"/>
                <a:cs typeface="Times New Roman" panose="02020603050405020304" charset="0"/>
              </a:rPr>
              <a:t>WORLD KINDNESS DAY 21.11.22 </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115695" y="692785"/>
            <a:ext cx="6084570" cy="3346450"/>
          </a:xfrm>
          <a:prstGeom prst="rect">
            <a:avLst/>
          </a:prstGeom>
          <a:noFill/>
          <a:ln w="28575" cmpd="sng">
            <a:solidFill>
              <a:schemeClr val="accent1">
                <a:shade val="50000"/>
              </a:schemeClr>
            </a:solidFill>
            <a:prstDash val="solid"/>
          </a:ln>
        </p:spPr>
      </p:pic>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15695" y="4004945"/>
            <a:ext cx="6083935" cy="2787015"/>
          </a:xfrm>
          <a:prstGeom prst="rect">
            <a:avLst/>
          </a:prstGeom>
          <a:noFill/>
          <a:ln w="28575" cmpd="sng">
            <a:solidFill>
              <a:schemeClr val="accent1">
                <a:shade val="50000"/>
              </a:schemeClr>
            </a:solidFill>
            <a:prstDash val="solid"/>
          </a:ln>
        </p:spPr>
      </p:pic>
      <p:sp>
        <p:nvSpPr>
          <p:cNvPr id="100" name="Text Box 99"/>
          <p:cNvSpPr txBox="1"/>
          <p:nvPr/>
        </p:nvSpPr>
        <p:spPr>
          <a:xfrm>
            <a:off x="1043305" y="188595"/>
            <a:ext cx="6134735" cy="368300"/>
          </a:xfrm>
          <a:prstGeom prst="rect">
            <a:avLst/>
          </a:prstGeom>
          <a:solidFill>
            <a:schemeClr val="accent2">
              <a:lumMod val="40000"/>
              <a:lumOff val="60000"/>
            </a:schemeClr>
          </a:solidFill>
          <a:ln w="9525">
            <a:noFill/>
          </a:ln>
        </p:spPr>
        <p:txBody>
          <a:bodyPr wrap="square">
            <a:spAutoFit/>
          </a:bodyPr>
          <a:p>
            <a:pPr indent="0" algn="ctr"/>
            <a:r>
              <a:rPr lang="en-US" b="1">
                <a:latin typeface="Calibri" panose="020F0502020204030204" charset="0"/>
                <a:cs typeface="Times New Roman" panose="02020603050405020304" charset="0"/>
              </a:rPr>
              <a:t>WORLD KINDNESS DAY 21.11.22 </a:t>
            </a: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2141521" y="0"/>
          <a:ext cx="7002479" cy="6877050"/>
          <a:chOff x="2141521" y="0"/>
          <a:chExt cx="7002479" cy="6877050"/>
        </a:xfrm>
      </p:grpSpPr>
      <p:pic>
        <p:nvPicPr>
          <p:cNvPr id="2" name="Slide"/>
          <p:cNvPicPr>
            <a:picLocks noChangeAspect="1"/>
          </p:cNvPicPr>
          <p:nvPr/>
        </p:nvPicPr>
        <p:blipFill>
          <a:blip r:embed="rId1"/>
          <a:srcRect l="7041" t="10074" r="8517" b="277"/>
          <a:stretch>
            <a:fillRect/>
          </a:stretch>
        </p:blipFill>
        <p:spPr>
          <a:xfrm>
            <a:off x="2519680" y="981075"/>
            <a:ext cx="4104640" cy="5948680"/>
          </a:xfrm>
          <a:prstGeom prst="rect">
            <a:avLst/>
          </a:prstGeom>
        </p:spPr>
      </p:pic>
      <p:sp>
        <p:nvSpPr>
          <p:cNvPr id="3" name="Text Box 2"/>
          <p:cNvSpPr txBox="1"/>
          <p:nvPr/>
        </p:nvSpPr>
        <p:spPr>
          <a:xfrm>
            <a:off x="2555875" y="476250"/>
            <a:ext cx="4083685" cy="398780"/>
          </a:xfrm>
          <a:prstGeom prst="rect">
            <a:avLst/>
          </a:prstGeom>
          <a:solidFill>
            <a:schemeClr val="accent2">
              <a:lumMod val="40000"/>
              <a:lumOff val="60000"/>
            </a:schemeClr>
          </a:solidFill>
        </p:spPr>
        <p:txBody>
          <a:bodyPr wrap="square" rtlCol="0">
            <a:spAutoFit/>
          </a:bodyPr>
          <a:p>
            <a:pPr algn="ctr"/>
            <a:r>
              <a:rPr lang="en-US" sz="2000" b="1"/>
              <a:t>THANK YOU</a:t>
            </a:r>
            <a:endParaRPr lang="en-US" sz="2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pic>
        <p:nvPicPr>
          <p:cNvPr id="21" name="Picture 21"/>
          <p:cNvPicPr>
            <a:picLocks noChangeAspect="1"/>
          </p:cNvPicPr>
          <p:nvPr/>
        </p:nvPicPr>
        <p:blipFill>
          <a:blip r:embed="rId1"/>
          <a:stretch>
            <a:fillRect/>
          </a:stretch>
        </p:blipFill>
        <p:spPr>
          <a:xfrm>
            <a:off x="2316480" y="1196975"/>
            <a:ext cx="4376420" cy="5451475"/>
          </a:xfrm>
          <a:prstGeom prst="rect">
            <a:avLst/>
          </a:prstGeom>
          <a:ln w="28575" cmpd="thickThin">
            <a:solidFill>
              <a:schemeClr val="accent1">
                <a:shade val="50000"/>
              </a:schemeClr>
            </a:solidFill>
            <a:prstDash val="solid"/>
          </a:ln>
        </p:spPr>
      </p:pic>
      <p:sp>
        <p:nvSpPr>
          <p:cNvPr id="2" name="Text Box 1"/>
          <p:cNvSpPr txBox="1"/>
          <p:nvPr/>
        </p:nvSpPr>
        <p:spPr>
          <a:xfrm>
            <a:off x="2244090" y="-27305"/>
            <a:ext cx="4448810" cy="1183640"/>
          </a:xfrm>
          <a:prstGeom prst="rect">
            <a:avLst/>
          </a:prstGeom>
          <a:solidFill>
            <a:schemeClr val="accent2">
              <a:lumMod val="40000"/>
              <a:lumOff val="60000"/>
            </a:schemeClr>
          </a:solidFill>
        </p:spPr>
        <p:txBody>
          <a:bodyPr wrap="square" rtlCol="0">
            <a:spAutoFit/>
          </a:bodyPr>
          <a:p>
            <a:pPr algn="l"/>
            <a:r>
              <a:rPr lang="en-US" b="1">
                <a:solidFill>
                  <a:srgbClr val="C00000"/>
                </a:solidFill>
                <a:latin typeface="Calibri" panose="020F0502020204030204" charset="0"/>
                <a:cs typeface="Calibri" panose="020F0502020204030204" charset="0"/>
                <a:sym typeface="+mn-ea"/>
              </a:rPr>
              <a:t> </a:t>
            </a:r>
            <a:r>
              <a:rPr lang="en-US" sz="1700" b="1">
                <a:solidFill>
                  <a:srgbClr val="C00000"/>
                </a:solidFill>
                <a:latin typeface="Calibri" panose="020F0502020204030204" charset="0"/>
                <a:cs typeface="Calibri" panose="020F0502020204030204" charset="0"/>
                <a:sym typeface="+mn-ea"/>
              </a:rPr>
              <a:t>Nursery, JRKG, SRKG  Intra School Competition           		9.11.22</a:t>
            </a:r>
            <a:endParaRPr lang="en-US" sz="1700"/>
          </a:p>
          <a:p>
            <a:pPr algn="l"/>
            <a:endParaRPr lang="en-US"/>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p:pic>
        <p:nvPicPr>
          <p:cNvPr id="14" name="Picture 14"/>
          <p:cNvPicPr>
            <a:picLocks noChangeAspect="1"/>
          </p:cNvPicPr>
          <p:nvPr/>
        </p:nvPicPr>
        <p:blipFill>
          <a:blip r:embed="rId1"/>
          <a:stretch>
            <a:fillRect/>
          </a:stretch>
        </p:blipFill>
        <p:spPr>
          <a:xfrm>
            <a:off x="1476375" y="908050"/>
            <a:ext cx="5731510" cy="5755640"/>
          </a:xfrm>
          <a:prstGeom prst="rect">
            <a:avLst/>
          </a:prstGeom>
        </p:spPr>
      </p:pic>
      <p:sp>
        <p:nvSpPr>
          <p:cNvPr id="2" name="Text Box 1"/>
          <p:cNvSpPr txBox="1"/>
          <p:nvPr/>
        </p:nvSpPr>
        <p:spPr>
          <a:xfrm>
            <a:off x="1475740" y="116840"/>
            <a:ext cx="5732145" cy="645160"/>
          </a:xfrm>
          <a:prstGeom prst="rect">
            <a:avLst/>
          </a:prstGeom>
          <a:solidFill>
            <a:schemeClr val="accent2">
              <a:lumMod val="60000"/>
              <a:lumOff val="40000"/>
            </a:schemeClr>
          </a:solidFill>
        </p:spPr>
        <p:txBody>
          <a:bodyPr wrap="square" rtlCol="0">
            <a:spAutoFit/>
          </a:bodyPr>
          <a:p>
            <a:pPr algn="ctr"/>
            <a:r>
              <a:rPr lang="en-US" b="1">
                <a:solidFill>
                  <a:srgbClr val="C00000"/>
                </a:solidFill>
                <a:latin typeface="Calibri" panose="020F0502020204030204" charset="0"/>
                <a:cs typeface="Calibri" panose="020F0502020204030204" charset="0"/>
                <a:sym typeface="+mn-ea"/>
              </a:rPr>
              <a:t> Nursery, JRKG, SRKG – Intra School  Competition       9.11.22</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p:sp>
        <p:nvSpPr>
          <p:cNvPr id="2" name="Text Box 1"/>
          <p:cNvSpPr txBox="1"/>
          <p:nvPr/>
        </p:nvSpPr>
        <p:spPr>
          <a:xfrm>
            <a:off x="1547495" y="44450"/>
            <a:ext cx="4907915" cy="922020"/>
          </a:xfrm>
          <a:prstGeom prst="rect">
            <a:avLst/>
          </a:prstGeom>
          <a:solidFill>
            <a:schemeClr val="accent2">
              <a:lumMod val="40000"/>
              <a:lumOff val="60000"/>
            </a:schemeClr>
          </a:solidFill>
        </p:spPr>
        <p:txBody>
          <a:bodyPr wrap="square" rtlCol="0">
            <a:spAutoFit/>
          </a:bodyPr>
          <a:p>
            <a:pPr algn="l"/>
            <a:r>
              <a:rPr lang="en-US" b="1">
                <a:solidFill>
                  <a:srgbClr val="C00000"/>
                </a:solidFill>
              </a:rPr>
              <a:t>Nursery, JRKG, SRKG      –     Children’s Day               	Celebration– 14.11.22</a:t>
            </a:r>
            <a:endParaRPr lang="en-US"/>
          </a:p>
          <a:p>
            <a:pPr algn="l"/>
            <a:endParaRPr lang="en-US"/>
          </a:p>
        </p:txBody>
      </p:sp>
      <p:pic>
        <p:nvPicPr>
          <p:cNvPr id="24" name="Picture 24"/>
          <p:cNvPicPr>
            <a:picLocks noChangeAspect="1"/>
          </p:cNvPicPr>
          <p:nvPr/>
        </p:nvPicPr>
        <p:blipFill>
          <a:blip r:embed="rId1"/>
          <a:stretch>
            <a:fillRect/>
          </a:stretch>
        </p:blipFill>
        <p:spPr>
          <a:xfrm>
            <a:off x="1553210" y="2059940"/>
            <a:ext cx="4895850" cy="4798060"/>
          </a:xfrm>
          <a:prstGeom prst="rect">
            <a:avLst/>
          </a:prstGeom>
        </p:spPr>
      </p:pic>
      <p:sp>
        <p:nvSpPr>
          <p:cNvPr id="3" name="Text Box 2"/>
          <p:cNvSpPr txBox="1"/>
          <p:nvPr/>
        </p:nvSpPr>
        <p:spPr>
          <a:xfrm>
            <a:off x="1547495" y="966470"/>
            <a:ext cx="4902200" cy="1383665"/>
          </a:xfrm>
          <a:prstGeom prst="rect">
            <a:avLst/>
          </a:prstGeom>
          <a:solidFill>
            <a:schemeClr val="accent2">
              <a:lumMod val="40000"/>
              <a:lumOff val="60000"/>
            </a:schemeClr>
          </a:solidFill>
          <a:ln w="12700">
            <a:solidFill>
              <a:srgbClr val="E9B876"/>
            </a:solidFill>
          </a:ln>
        </p:spPr>
        <p:txBody>
          <a:bodyPr wrap="square" rtlCol="0">
            <a:spAutoFit/>
          </a:bodyPr>
          <a:p>
            <a:pPr algn="l"/>
            <a:r>
              <a:rPr lang="en-US" sz="1200" b="1">
                <a:solidFill>
                  <a:schemeClr val="accent4"/>
                </a:solidFill>
              </a:rPr>
              <a:t>On November 14th, 2022 children of Nursery, JrKG &amp; SrKG celebrated the Children’s day. Teacher gave an introduction about children’s day. Children were all dressed in colourful attire. The celebrations began with Children’s day introduction followed by teacher’s dance performance and children’s dance performance. They had variety of fun filled activities and super hero photo booth planned for the day. Children enjoyed an animated movie in their classroom. Later they made a paper rose for the take home activity.</a:t>
            </a:r>
            <a:endParaRPr lang="en-US" sz="1200" b="1">
              <a:solidFill>
                <a:schemeClr val="accent4"/>
              </a:solidFill>
            </a:endParaRPr>
          </a:p>
        </p:txBody>
      </p:sp>
    </p:spTree>
  </p:cSld>
  <p:clrMapOvr>
    <a:masterClrMapping/>
  </p:clrMapOvr>
</p:sld>
</file>

<file path=ppt/theme/theme1.xml><?xml version="1.0" encoding="utf-8"?>
<a:theme xmlns:a="http://schemas.openxmlformats.org/drawingml/2006/main" name="Theme86">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13887</Words>
  <Application>WPS Presentation</Application>
  <PresentationFormat>On-screen Show (4:3)</PresentationFormat>
  <Paragraphs>219</Paragraphs>
  <Slides>67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67</vt:i4>
      </vt:variant>
    </vt:vector>
  </HeadingPairs>
  <TitlesOfParts>
    <vt:vector size="79" baseType="lpstr">
      <vt:lpstr>Arial</vt:lpstr>
      <vt:lpstr>SimSun</vt:lpstr>
      <vt:lpstr>Wingdings</vt:lpstr>
      <vt:lpstr>Palatino Linotype</vt:lpstr>
      <vt:lpstr>Arial Black</vt:lpstr>
      <vt:lpstr>Calibri</vt:lpstr>
      <vt:lpstr>Microsoft YaHei</vt:lpstr>
      <vt:lpstr>Arial Unicode MS</vt:lpstr>
      <vt:lpstr>Times New Roman</vt:lpstr>
      <vt:lpstr>Montserrat</vt:lpstr>
      <vt:lpstr>Segoe Print</vt:lpstr>
      <vt:lpstr>Theme86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google1593415409</cp:lastModifiedBy>
  <cp:revision>30</cp:revision>
  <dcterms:created xsi:type="dcterms:W3CDTF">2022-12-02T07:27:00Z</dcterms:created>
  <dcterms:modified xsi:type="dcterms:W3CDTF">2022-12-13T10:23:03Z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4E3C34F214E84B36BACB2F4C30B8EB97</vt:lpwstr>
  </property>
  <property fmtid="{D5CDD505-2E9C-101B-9397-08002B2CF9AE}" pid="3" name="KSOProductBuildVer">
    <vt:lpwstr>1033-11.2.0.11417</vt:lpwstr>
  </property>
</Properties>
</file>